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942" r:id="rId2"/>
  </p:sldMasterIdLst>
  <p:notesMasterIdLst>
    <p:notesMasterId r:id="rId28"/>
  </p:notesMasterIdLst>
  <p:handoutMasterIdLst>
    <p:handoutMasterId r:id="rId29"/>
  </p:handoutMasterIdLst>
  <p:sldIdLst>
    <p:sldId id="338" r:id="rId3"/>
    <p:sldId id="261" r:id="rId4"/>
    <p:sldId id="325" r:id="rId5"/>
    <p:sldId id="322" r:id="rId6"/>
    <p:sldId id="257" r:id="rId7"/>
    <p:sldId id="319" r:id="rId8"/>
    <p:sldId id="324" r:id="rId9"/>
    <p:sldId id="321" r:id="rId10"/>
    <p:sldId id="328" r:id="rId11"/>
    <p:sldId id="331" r:id="rId12"/>
    <p:sldId id="267" r:id="rId13"/>
    <p:sldId id="329" r:id="rId14"/>
    <p:sldId id="313" r:id="rId15"/>
    <p:sldId id="330" r:id="rId16"/>
    <p:sldId id="323" r:id="rId17"/>
    <p:sldId id="333" r:id="rId18"/>
    <p:sldId id="268" r:id="rId19"/>
    <p:sldId id="307" r:id="rId20"/>
    <p:sldId id="332" r:id="rId21"/>
    <p:sldId id="326" r:id="rId22"/>
    <p:sldId id="270" r:id="rId23"/>
    <p:sldId id="271" r:id="rId24"/>
    <p:sldId id="272" r:id="rId25"/>
    <p:sldId id="276" r:id="rId26"/>
    <p:sldId id="336" r:id="rId27"/>
  </p:sldIdLst>
  <p:sldSz cx="9144000" cy="6858000" type="screen4x3"/>
  <p:notesSz cx="6858000" cy="9144000"/>
  <p:defaultTextStyle>
    <a:defPPr>
      <a:defRPr lang="en-US"/>
    </a:defPPr>
    <a:lvl1pPr algn="l" rtl="0" fontAlgn="base">
      <a:spcBef>
        <a:spcPct val="0"/>
      </a:spcBef>
      <a:spcAft>
        <a:spcPct val="0"/>
      </a:spcAft>
      <a:defRPr sz="2400" kern="1200" baseline="-250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baseline="-250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baseline="-250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baseline="-250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baseline="-250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baseline="-250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baseline="-250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baseline="-250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baseline="-250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Lamberson" initials="N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66"/>
    <a:srgbClr val="660000"/>
    <a:srgbClr val="FF8000"/>
    <a:srgbClr val="1284A8"/>
    <a:srgbClr val="33C6F4"/>
    <a:srgbClr val="19B4FF"/>
    <a:srgbClr val="333333"/>
    <a:srgbClr val="EA8000"/>
    <a:srgbClr val="D2D2D2"/>
    <a:srgbClr val="00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endParaRPr lang="en-US" altLang="en-US" dirty="0"/>
          </a:p>
        </p:txBody>
      </p:sp>
      <p:sp>
        <p:nvSpPr>
          <p:cNvPr id="49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altLang="en-US" dirty="0"/>
          </a:p>
        </p:txBody>
      </p:sp>
      <p:sp>
        <p:nvSpPr>
          <p:cNvPr id="491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endParaRPr lang="en-US" altLang="en-US" dirty="0"/>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06ABD9F5-7D00-4063-B4A0-0244E35D2B1E}" type="slidenum">
              <a:rPr lang="en-US" altLang="en-US"/>
              <a:pPr/>
              <a:t>‹#›</a:t>
            </a:fld>
            <a:endParaRPr lang="en-US" altLang="en-US" dirty="0"/>
          </a:p>
        </p:txBody>
      </p:sp>
    </p:spTree>
    <p:extLst>
      <p:ext uri="{BB962C8B-B14F-4D97-AF65-F5344CB8AC3E}">
        <p14:creationId xmlns:p14="http://schemas.microsoft.com/office/powerpoint/2010/main" val="147027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aseline="0"/>
            </a:lvl1pPr>
          </a:lstStyle>
          <a:p>
            <a:endParaRPr lang="en-US" altLang="en-US" dirty="0"/>
          </a:p>
        </p:txBody>
      </p:sp>
      <p:sp>
        <p:nvSpPr>
          <p:cNvPr id="757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aseline="0"/>
            </a:lvl1pPr>
          </a:lstStyle>
          <a:p>
            <a:fld id="{034720EF-AE08-41B1-950B-51FECE98C83A}" type="datetimeFigureOut">
              <a:rPr lang="en-US" altLang="en-US"/>
              <a:pPr/>
              <a:t>5/19/20</a:t>
            </a:fld>
            <a:endParaRPr lang="en-US" altLang="en-US" dirty="0"/>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aseline="0"/>
            </a:lvl1pPr>
          </a:lstStyle>
          <a:p>
            <a:endParaRPr lang="en-US" altLang="en-US" dirty="0"/>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aseline="0"/>
            </a:lvl1pPr>
          </a:lstStyle>
          <a:p>
            <a:fld id="{6B3ABAF8-AE83-43B3-BE32-A27BEB4EC597}" type="slidenum">
              <a:rPr lang="en-US" altLang="en-US"/>
              <a:pPr/>
              <a:t>‹#›</a:t>
            </a:fld>
            <a:endParaRPr lang="en-US" altLang="en-US" dirty="0"/>
          </a:p>
        </p:txBody>
      </p:sp>
    </p:spTree>
    <p:extLst>
      <p:ext uri="{BB962C8B-B14F-4D97-AF65-F5344CB8AC3E}">
        <p14:creationId xmlns:p14="http://schemas.microsoft.com/office/powerpoint/2010/main" val="2142792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899" name="Rectangle 3"/>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2259"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8067"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8067"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9091"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9091"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9091"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899" name="Rectangle 3"/>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1139"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0995"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851"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9731"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851"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9427"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9427"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9427" name="Rectangle 1027"/>
          <p:cNvSpPr>
            <a:spLocks noGrp="1" noChangeArrowheads="1"/>
          </p:cNvSpPr>
          <p:nvPr>
            <p:ph type="body" idx="1"/>
          </p:nvPr>
        </p:nvSpPr>
        <p:spPr/>
        <p:txBody>
          <a:bodyPr/>
          <a:lstStyle/>
          <a:p>
            <a:pPr eaLnBrk="1" hangingPunct="1"/>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2"/>
          <p:cNvSpPr>
            <a:spLocks/>
          </p:cNvSpPr>
          <p:nvPr userDrawn="1"/>
        </p:nvSpPr>
        <p:spPr bwMode="auto">
          <a:xfrm>
            <a:off x="0" y="0"/>
            <a:ext cx="9144000" cy="6858000"/>
          </a:xfrm>
          <a:prstGeom prst="rect">
            <a:avLst/>
          </a:prstGeom>
          <a:gradFill rotWithShape="0">
            <a:gsLst>
              <a:gs pos="0">
                <a:srgbClr val="146B6C"/>
              </a:gs>
              <a:gs pos="100000">
                <a:srgbClr val="13424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pic>
        <p:nvPicPr>
          <p:cNvPr id="3" name="Picture 17" descr="dom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3445" b="13333"/>
          <a:stretch>
            <a:fillRect/>
          </a:stretch>
        </p:blipFill>
        <p:spPr bwMode="auto">
          <a:xfrm>
            <a:off x="0" y="2895600"/>
            <a:ext cx="4414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29902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ltLang="en-US" dirty="0"/>
          </a:p>
        </p:txBody>
      </p:sp>
      <p:sp>
        <p:nvSpPr>
          <p:cNvPr id="5" name="Footer Placeholder 21"/>
          <p:cNvSpPr>
            <a:spLocks noGrp="1"/>
          </p:cNvSpPr>
          <p:nvPr>
            <p:ph type="ftr" sz="quarter" idx="11"/>
          </p:nvPr>
        </p:nvSpPr>
        <p:spPr/>
        <p:txBody>
          <a:bodyPr/>
          <a:lstStyle>
            <a:lvl1pPr>
              <a:defRPr/>
            </a:lvl1pPr>
          </a:lstStyle>
          <a:p>
            <a:endParaRPr lang="en-US" altLang="en-US" dirty="0"/>
          </a:p>
        </p:txBody>
      </p:sp>
      <p:sp>
        <p:nvSpPr>
          <p:cNvPr id="6" name="Slide Number Placeholder 17"/>
          <p:cNvSpPr>
            <a:spLocks noGrp="1"/>
          </p:cNvSpPr>
          <p:nvPr>
            <p:ph type="sldNum" sz="quarter" idx="12"/>
          </p:nvPr>
        </p:nvSpPr>
        <p:spPr/>
        <p:txBody>
          <a:bodyPr/>
          <a:lstStyle>
            <a:lvl1pPr>
              <a:defRPr/>
            </a:lvl1pPr>
          </a:lstStyle>
          <a:p>
            <a:fld id="{AFFF7F61-8278-4B54-A717-5A269D0B73B1}" type="slidenum">
              <a:rPr lang="en-US" altLang="en-US"/>
              <a:pPr/>
              <a:t>‹#›</a:t>
            </a:fld>
            <a:endParaRPr lang="en-US" altLang="en-US" dirty="0"/>
          </a:p>
        </p:txBody>
      </p:sp>
    </p:spTree>
    <p:extLst>
      <p:ext uri="{BB962C8B-B14F-4D97-AF65-F5344CB8AC3E}">
        <p14:creationId xmlns:p14="http://schemas.microsoft.com/office/powerpoint/2010/main" val="2217912219"/>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315200" cy="8382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8229600" cy="211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175125"/>
            <a:ext cx="8229600" cy="211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userDrawn="1">
            <p:ph type="dt" sz="half" idx="10"/>
          </p:nvPr>
        </p:nvSpPr>
        <p:spPr/>
        <p:txBody>
          <a:bodyPr/>
          <a:lstStyle>
            <a:lvl1pPr>
              <a:defRPr/>
            </a:lvl1pPr>
          </a:lstStyle>
          <a:p>
            <a:endParaRPr lang="en-US" altLang="en-US" dirty="0"/>
          </a:p>
        </p:txBody>
      </p:sp>
      <p:sp>
        <p:nvSpPr>
          <p:cNvPr id="6" name="Footer Placeholder 21"/>
          <p:cNvSpPr>
            <a:spLocks noGrp="1"/>
          </p:cNvSpPr>
          <p:nvPr userDrawn="1">
            <p:ph type="ftr" sz="quarter" idx="11"/>
          </p:nvPr>
        </p:nvSpPr>
        <p:spPr/>
        <p:txBody>
          <a:bodyPr/>
          <a:lstStyle>
            <a:lvl1pPr>
              <a:defRPr/>
            </a:lvl1pPr>
          </a:lstStyle>
          <a:p>
            <a:endParaRPr lang="en-US" altLang="en-US" dirty="0"/>
          </a:p>
        </p:txBody>
      </p:sp>
      <p:sp>
        <p:nvSpPr>
          <p:cNvPr id="7" name="Slide Number Placeholder 17"/>
          <p:cNvSpPr>
            <a:spLocks noGrp="1"/>
          </p:cNvSpPr>
          <p:nvPr userDrawn="1">
            <p:ph type="sldNum" sz="quarter" idx="12"/>
          </p:nvPr>
        </p:nvSpPr>
        <p:spPr/>
        <p:txBody>
          <a:bodyPr/>
          <a:lstStyle>
            <a:lvl1pPr>
              <a:defRPr/>
            </a:lvl1pPr>
          </a:lstStyle>
          <a:p>
            <a:fld id="{5A6189B9-DA18-44C7-AD94-E984CF63D0C1}" type="slidenum">
              <a:rPr lang="en-US" altLang="en-US"/>
              <a:pPr/>
              <a:t>‹#›</a:t>
            </a:fld>
            <a:endParaRPr lang="en-US" altLang="en-US" dirty="0"/>
          </a:p>
        </p:txBody>
      </p:sp>
    </p:spTree>
    <p:extLst>
      <p:ext uri="{BB962C8B-B14F-4D97-AF65-F5344CB8AC3E}">
        <p14:creationId xmlns:p14="http://schemas.microsoft.com/office/powerpoint/2010/main" val="20491185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E238DDF1-24B5-4AAA-AFB0-DB39E39D22F9}" type="datetimeFigureOut">
              <a:rPr lang="en-US" altLang="en-US"/>
              <a:pPr/>
              <a:t>5/19/20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79E9FA7-4425-4603-AC45-10B0E2EA7BA1}" type="slidenum">
              <a:rPr lang="en-US" altLang="en-US"/>
              <a:pPr/>
              <a:t>‹#›</a:t>
            </a:fld>
            <a:endParaRPr lang="en-US" altLang="en-US" dirty="0"/>
          </a:p>
        </p:txBody>
      </p:sp>
    </p:spTree>
    <p:extLst>
      <p:ext uri="{BB962C8B-B14F-4D97-AF65-F5344CB8AC3E}">
        <p14:creationId xmlns:p14="http://schemas.microsoft.com/office/powerpoint/2010/main" val="412327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9315BE3-A47F-4661-8874-23A5D9A04198}" type="datetimeFigureOut">
              <a:rPr lang="en-US" altLang="en-US"/>
              <a:pPr/>
              <a:t>5/19/20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5E237AC-7A66-4885-9D02-2458ACE54B6C}" type="slidenum">
              <a:rPr lang="en-US" altLang="en-US"/>
              <a:pPr/>
              <a:t>‹#›</a:t>
            </a:fld>
            <a:endParaRPr lang="en-US" altLang="en-US" dirty="0"/>
          </a:p>
        </p:txBody>
      </p:sp>
    </p:spTree>
    <p:extLst>
      <p:ext uri="{BB962C8B-B14F-4D97-AF65-F5344CB8AC3E}">
        <p14:creationId xmlns:p14="http://schemas.microsoft.com/office/powerpoint/2010/main" val="259529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18CD24C-3687-4D51-8E79-8CC6422DCAF1}" type="datetimeFigureOut">
              <a:rPr lang="en-US" altLang="en-US"/>
              <a:pPr/>
              <a:t>5/19/20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8947EF8-8638-49EE-B6DA-E632B7366CC3}" type="slidenum">
              <a:rPr lang="en-US" altLang="en-US"/>
              <a:pPr/>
              <a:t>‹#›</a:t>
            </a:fld>
            <a:endParaRPr lang="en-US" altLang="en-US" dirty="0"/>
          </a:p>
        </p:txBody>
      </p:sp>
    </p:spTree>
    <p:extLst>
      <p:ext uri="{BB962C8B-B14F-4D97-AF65-F5344CB8AC3E}">
        <p14:creationId xmlns:p14="http://schemas.microsoft.com/office/powerpoint/2010/main" val="347599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44ACA06-A96E-4181-BB56-50861D641D54}" type="datetimeFigureOut">
              <a:rPr lang="en-US" altLang="en-US"/>
              <a:pPr/>
              <a:t>5/19/20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4541D1C3-0D6A-4D23-B25F-C2A9DC01822A}" type="slidenum">
              <a:rPr lang="en-US" altLang="en-US"/>
              <a:pPr/>
              <a:t>‹#›</a:t>
            </a:fld>
            <a:endParaRPr lang="en-US" altLang="en-US" dirty="0"/>
          </a:p>
        </p:txBody>
      </p:sp>
    </p:spTree>
    <p:extLst>
      <p:ext uri="{BB962C8B-B14F-4D97-AF65-F5344CB8AC3E}">
        <p14:creationId xmlns:p14="http://schemas.microsoft.com/office/powerpoint/2010/main" val="8242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A4ACC8C-35CF-453E-AE57-734594F2B2D9}" type="datetimeFigureOut">
              <a:rPr lang="en-US" altLang="en-US"/>
              <a:pPr/>
              <a:t>5/19/20</a:t>
            </a:fld>
            <a:endParaRPr lang="en-US" altLang="en-US" dirty="0"/>
          </a:p>
        </p:txBody>
      </p:sp>
      <p:sp>
        <p:nvSpPr>
          <p:cNvPr id="8" name="Footer Placeholder 4"/>
          <p:cNvSpPr>
            <a:spLocks noGrp="1"/>
          </p:cNvSpPr>
          <p:nvPr>
            <p:ph type="ftr" sz="quarter" idx="11"/>
          </p:nvPr>
        </p:nvSpPr>
        <p:spPr/>
        <p:txBody>
          <a:bodyPr/>
          <a:lstStyle>
            <a:lvl1pPr>
              <a:defRPr/>
            </a:lvl1pPr>
          </a:lstStyle>
          <a:p>
            <a:endParaRPr lang="en-US" altLang="en-US" dirty="0"/>
          </a:p>
        </p:txBody>
      </p:sp>
      <p:sp>
        <p:nvSpPr>
          <p:cNvPr id="9" name="Slide Number Placeholder 5"/>
          <p:cNvSpPr>
            <a:spLocks noGrp="1"/>
          </p:cNvSpPr>
          <p:nvPr>
            <p:ph type="sldNum" sz="quarter" idx="12"/>
          </p:nvPr>
        </p:nvSpPr>
        <p:spPr/>
        <p:txBody>
          <a:bodyPr/>
          <a:lstStyle>
            <a:lvl1pPr>
              <a:defRPr/>
            </a:lvl1pPr>
          </a:lstStyle>
          <a:p>
            <a:fld id="{B6F14E5B-C13F-4BD4-A8CD-858B8864EF4E}" type="slidenum">
              <a:rPr lang="en-US" altLang="en-US"/>
              <a:pPr/>
              <a:t>‹#›</a:t>
            </a:fld>
            <a:endParaRPr lang="en-US" altLang="en-US" dirty="0"/>
          </a:p>
        </p:txBody>
      </p:sp>
    </p:spTree>
    <p:extLst>
      <p:ext uri="{BB962C8B-B14F-4D97-AF65-F5344CB8AC3E}">
        <p14:creationId xmlns:p14="http://schemas.microsoft.com/office/powerpoint/2010/main" val="1196199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E601B31-B79B-4BAA-8C68-136DC8E1B86B}" type="datetimeFigureOut">
              <a:rPr lang="en-US" altLang="en-US"/>
              <a:pPr/>
              <a:t>5/19/20</a:t>
            </a:fld>
            <a:endParaRPr lang="en-US" altLang="en-US" dirty="0"/>
          </a:p>
        </p:txBody>
      </p:sp>
      <p:sp>
        <p:nvSpPr>
          <p:cNvPr id="4" name="Footer Placeholder 4"/>
          <p:cNvSpPr>
            <a:spLocks noGrp="1"/>
          </p:cNvSpPr>
          <p:nvPr>
            <p:ph type="ftr" sz="quarter" idx="11"/>
          </p:nvPr>
        </p:nvSpPr>
        <p:spPr/>
        <p:txBody>
          <a:bodyPr/>
          <a:lstStyle>
            <a:lvl1pPr>
              <a:defRPr/>
            </a:lvl1pPr>
          </a:lstStyle>
          <a:p>
            <a:endParaRPr lang="en-US" altLang="en-US" dirty="0"/>
          </a:p>
        </p:txBody>
      </p:sp>
      <p:sp>
        <p:nvSpPr>
          <p:cNvPr id="5" name="Slide Number Placeholder 5"/>
          <p:cNvSpPr>
            <a:spLocks noGrp="1"/>
          </p:cNvSpPr>
          <p:nvPr>
            <p:ph type="sldNum" sz="quarter" idx="12"/>
          </p:nvPr>
        </p:nvSpPr>
        <p:spPr/>
        <p:txBody>
          <a:bodyPr/>
          <a:lstStyle>
            <a:lvl1pPr>
              <a:defRPr/>
            </a:lvl1pPr>
          </a:lstStyle>
          <a:p>
            <a:fld id="{DBF6CD47-FBA1-4237-8DC3-55EBAB5FB7F1}" type="slidenum">
              <a:rPr lang="en-US" altLang="en-US"/>
              <a:pPr/>
              <a:t>‹#›</a:t>
            </a:fld>
            <a:endParaRPr lang="en-US" altLang="en-US" dirty="0"/>
          </a:p>
        </p:txBody>
      </p:sp>
    </p:spTree>
    <p:extLst>
      <p:ext uri="{BB962C8B-B14F-4D97-AF65-F5344CB8AC3E}">
        <p14:creationId xmlns:p14="http://schemas.microsoft.com/office/powerpoint/2010/main" val="108920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8541FF6-D691-4E4F-A03E-982D00F23779}" type="datetimeFigureOut">
              <a:rPr lang="en-US" altLang="en-US"/>
              <a:pPr/>
              <a:t>5/19/20</a:t>
            </a:fld>
            <a:endParaRPr lang="en-US" altLang="en-US" dirty="0"/>
          </a:p>
        </p:txBody>
      </p:sp>
      <p:sp>
        <p:nvSpPr>
          <p:cNvPr id="3" name="Footer Placeholder 4"/>
          <p:cNvSpPr>
            <a:spLocks noGrp="1"/>
          </p:cNvSpPr>
          <p:nvPr>
            <p:ph type="ftr" sz="quarter" idx="11"/>
          </p:nvPr>
        </p:nvSpPr>
        <p:spPr/>
        <p:txBody>
          <a:bodyPr/>
          <a:lstStyle>
            <a:lvl1pPr>
              <a:defRPr/>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BCB6F4B8-28DB-4A8E-BBBB-8E229CC00B0E}" type="slidenum">
              <a:rPr lang="en-US" altLang="en-US"/>
              <a:pPr/>
              <a:t>‹#›</a:t>
            </a:fld>
            <a:endParaRPr lang="en-US" altLang="en-US" dirty="0"/>
          </a:p>
        </p:txBody>
      </p:sp>
    </p:spTree>
    <p:extLst>
      <p:ext uri="{BB962C8B-B14F-4D97-AF65-F5344CB8AC3E}">
        <p14:creationId xmlns:p14="http://schemas.microsoft.com/office/powerpoint/2010/main" val="209128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5EE790A-1D3C-4F46-BC5E-6BA45842E17E}" type="datetimeFigureOut">
              <a:rPr lang="en-US" altLang="en-US"/>
              <a:pPr/>
              <a:t>5/19/20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80917BAE-3969-4EE3-ABD3-01D9A8CCC125}" type="slidenum">
              <a:rPr lang="en-US" altLang="en-US"/>
              <a:pPr/>
              <a:t>‹#›</a:t>
            </a:fld>
            <a:endParaRPr lang="en-US" altLang="en-US" dirty="0"/>
          </a:p>
        </p:txBody>
      </p:sp>
    </p:spTree>
    <p:extLst>
      <p:ext uri="{BB962C8B-B14F-4D97-AF65-F5344CB8AC3E}">
        <p14:creationId xmlns:p14="http://schemas.microsoft.com/office/powerpoint/2010/main" val="239739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1447800" y="0"/>
            <a:ext cx="7696200" cy="1371600"/>
          </a:xfrm>
          <a:prstGeom prst="rect">
            <a:avLst/>
          </a:prstGeom>
          <a:solidFill>
            <a:srgbClr val="33C6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sp>
        <p:nvSpPr>
          <p:cNvPr id="5" name="Rectangle 17"/>
          <p:cNvSpPr>
            <a:spLocks noChangeArrowheads="1"/>
          </p:cNvSpPr>
          <p:nvPr userDrawn="1"/>
        </p:nvSpPr>
        <p:spPr bwMode="auto">
          <a:xfrm>
            <a:off x="-7938" y="1371600"/>
            <a:ext cx="9144001" cy="5486400"/>
          </a:xfrm>
          <a:prstGeom prst="rect">
            <a:avLst/>
          </a:prstGeom>
          <a:solidFill>
            <a:srgbClr val="D2D2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sp>
        <p:nvSpPr>
          <p:cNvPr id="6" name="Rectangle 19"/>
          <p:cNvSpPr>
            <a:spLocks noChangeArrowheads="1"/>
          </p:cNvSpPr>
          <p:nvPr userDrawn="1"/>
        </p:nvSpPr>
        <p:spPr bwMode="auto">
          <a:xfrm>
            <a:off x="-7938" y="0"/>
            <a:ext cx="1447801" cy="1371600"/>
          </a:xfrm>
          <a:prstGeom prst="rect">
            <a:avLst/>
          </a:prstGeom>
          <a:solidFill>
            <a:srgbClr val="0058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sp>
        <p:nvSpPr>
          <p:cNvPr id="7" name="Line 20"/>
          <p:cNvSpPr>
            <a:spLocks noChangeShapeType="1"/>
          </p:cNvSpPr>
          <p:nvPr userDrawn="1"/>
        </p:nvSpPr>
        <p:spPr bwMode="auto">
          <a:xfrm>
            <a:off x="0" y="1371600"/>
            <a:ext cx="914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8" name="Line 21"/>
          <p:cNvSpPr>
            <a:spLocks noChangeShapeType="1"/>
          </p:cNvSpPr>
          <p:nvPr userDrawn="1"/>
        </p:nvSpPr>
        <p:spPr bwMode="auto">
          <a:xfrm>
            <a:off x="0" y="1676400"/>
            <a:ext cx="914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 name="Line 22"/>
          <p:cNvSpPr>
            <a:spLocks noChangeShapeType="1"/>
          </p:cNvSpPr>
          <p:nvPr userDrawn="1"/>
        </p:nvSpPr>
        <p:spPr bwMode="auto">
          <a:xfrm flipV="1">
            <a:off x="1447800" y="0"/>
            <a:ext cx="0" cy="1371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pic>
        <p:nvPicPr>
          <p:cNvPr id="11" name="Picture 31" descr="Copyright-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9263" y="381000"/>
            <a:ext cx="55721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5"/>
          <p:cNvSpPr txBox="1">
            <a:spLocks noChangeArrowheads="1"/>
          </p:cNvSpPr>
          <p:nvPr userDrawn="1"/>
        </p:nvSpPr>
        <p:spPr bwMode="auto">
          <a:xfrm>
            <a:off x="1752600" y="7620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spcBef>
                <a:spcPct val="50000"/>
              </a:spcBef>
            </a:pPr>
            <a:endParaRPr lang="en-US" altLang="en-US" baseline="0" dirty="0"/>
          </a:p>
        </p:txBody>
      </p:sp>
      <p:sp>
        <p:nvSpPr>
          <p:cNvPr id="13" name="Text Box 29"/>
          <p:cNvSpPr txBox="1">
            <a:spLocks noChangeArrowheads="1"/>
          </p:cNvSpPr>
          <p:nvPr userDrawn="1"/>
        </p:nvSpPr>
        <p:spPr bwMode="auto">
          <a:xfrm>
            <a:off x="182563" y="1406525"/>
            <a:ext cx="870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r>
              <a:rPr lang="en-US" altLang="en-US" sz="1000" b="1" baseline="0" dirty="0">
                <a:solidFill>
                  <a:schemeClr val="hlink"/>
                </a:solidFill>
                <a:latin typeface="Arial" pitchFamily="34" charset="0"/>
              </a:rPr>
              <a:t>Getting Started</a:t>
            </a:r>
            <a:r>
              <a:rPr lang="en-US" altLang="en-US" sz="1000" baseline="0" dirty="0">
                <a:solidFill>
                  <a:srgbClr val="666666"/>
                </a:solidFill>
                <a:latin typeface="Arial" pitchFamily="34" charset="0"/>
              </a:rPr>
              <a:t> &gt; Account Info &gt; Revenues &gt; Fees &gt; Certification &gt; Interest &gt; Contact</a:t>
            </a:r>
            <a:endParaRPr lang="en-US" altLang="en-US" sz="1000" baseline="0" dirty="0">
              <a:solidFill>
                <a:srgbClr val="4B4B4B"/>
              </a:solidFill>
              <a:latin typeface="Arial" pitchFamily="34" charset="0"/>
            </a:endParaRPr>
          </a:p>
        </p:txBody>
      </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2955646311"/>
      </p:ext>
    </p:extLst>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1DFBF57-0FEB-4F13-BDB0-7222AF3E128A}" type="datetimeFigureOut">
              <a:rPr lang="en-US" altLang="en-US"/>
              <a:pPr/>
              <a:t>5/19/20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6F51DB82-F1E2-4314-A89E-C4A70FC4A601}" type="slidenum">
              <a:rPr lang="en-US" altLang="en-US"/>
              <a:pPr/>
              <a:t>‹#›</a:t>
            </a:fld>
            <a:endParaRPr lang="en-US" altLang="en-US" dirty="0"/>
          </a:p>
        </p:txBody>
      </p:sp>
    </p:spTree>
    <p:extLst>
      <p:ext uri="{BB962C8B-B14F-4D97-AF65-F5344CB8AC3E}">
        <p14:creationId xmlns:p14="http://schemas.microsoft.com/office/powerpoint/2010/main" val="115987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23A41C0-6392-42D8-BE8E-EA4B0F7C9ABA}" type="datetimeFigureOut">
              <a:rPr lang="en-US" altLang="en-US"/>
              <a:pPr/>
              <a:t>5/19/20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2232963-4773-4A53-8EF3-02F4A4A0DD11}" type="slidenum">
              <a:rPr lang="en-US" altLang="en-US"/>
              <a:pPr/>
              <a:t>‹#›</a:t>
            </a:fld>
            <a:endParaRPr lang="en-US" altLang="en-US" dirty="0"/>
          </a:p>
        </p:txBody>
      </p:sp>
    </p:spTree>
    <p:extLst>
      <p:ext uri="{BB962C8B-B14F-4D97-AF65-F5344CB8AC3E}">
        <p14:creationId xmlns:p14="http://schemas.microsoft.com/office/powerpoint/2010/main" val="2066777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3407E5D-DA2B-43CD-8F3D-1B9C582C4F4A}" type="datetimeFigureOut">
              <a:rPr lang="en-US" altLang="en-US"/>
              <a:pPr/>
              <a:t>5/19/20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A7235DE-04FD-427A-8F28-AABEB37D8B64}" type="slidenum">
              <a:rPr lang="en-US" altLang="en-US"/>
              <a:pPr/>
              <a:t>‹#›</a:t>
            </a:fld>
            <a:endParaRPr lang="en-US" altLang="en-US" dirty="0"/>
          </a:p>
        </p:txBody>
      </p:sp>
    </p:spTree>
    <p:extLst>
      <p:ext uri="{BB962C8B-B14F-4D97-AF65-F5344CB8AC3E}">
        <p14:creationId xmlns:p14="http://schemas.microsoft.com/office/powerpoint/2010/main" val="83631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ltLang="en-US" dirty="0"/>
          </a:p>
        </p:txBody>
      </p:sp>
      <p:sp>
        <p:nvSpPr>
          <p:cNvPr id="5" name="Footer Placeholder 21"/>
          <p:cNvSpPr>
            <a:spLocks noGrp="1"/>
          </p:cNvSpPr>
          <p:nvPr>
            <p:ph type="ftr" sz="quarter" idx="11"/>
          </p:nvPr>
        </p:nvSpPr>
        <p:spPr/>
        <p:txBody>
          <a:bodyPr/>
          <a:lstStyle>
            <a:lvl1pPr>
              <a:defRPr/>
            </a:lvl1pPr>
          </a:lstStyle>
          <a:p>
            <a:endParaRPr lang="en-US" altLang="en-US" dirty="0"/>
          </a:p>
        </p:txBody>
      </p:sp>
      <p:sp>
        <p:nvSpPr>
          <p:cNvPr id="6" name="Slide Number Placeholder 17"/>
          <p:cNvSpPr>
            <a:spLocks noGrp="1"/>
          </p:cNvSpPr>
          <p:nvPr>
            <p:ph type="sldNum" sz="quarter" idx="12"/>
          </p:nvPr>
        </p:nvSpPr>
        <p:spPr/>
        <p:txBody>
          <a:bodyPr/>
          <a:lstStyle>
            <a:lvl1pPr>
              <a:defRPr/>
            </a:lvl1pPr>
          </a:lstStyle>
          <a:p>
            <a:fld id="{827B0D2F-2770-4969-92D9-BC4C1CDC20E5}" type="slidenum">
              <a:rPr lang="en-US" altLang="en-US"/>
              <a:pPr/>
              <a:t>‹#›</a:t>
            </a:fld>
            <a:endParaRPr lang="en-US" altLang="en-US" dirty="0"/>
          </a:p>
        </p:txBody>
      </p:sp>
    </p:spTree>
    <p:extLst>
      <p:ext uri="{BB962C8B-B14F-4D97-AF65-F5344CB8AC3E}">
        <p14:creationId xmlns:p14="http://schemas.microsoft.com/office/powerpoint/2010/main" val="320389968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endParaRPr lang="en-US" altLang="en-US" dirty="0"/>
          </a:p>
        </p:txBody>
      </p:sp>
      <p:sp>
        <p:nvSpPr>
          <p:cNvPr id="6" name="Footer Placeholder 21"/>
          <p:cNvSpPr>
            <a:spLocks noGrp="1"/>
          </p:cNvSpPr>
          <p:nvPr>
            <p:ph type="ftr" sz="quarter" idx="11"/>
          </p:nvPr>
        </p:nvSpPr>
        <p:spPr/>
        <p:txBody>
          <a:bodyPr/>
          <a:lstStyle>
            <a:lvl1pPr>
              <a:defRPr/>
            </a:lvl1pPr>
          </a:lstStyle>
          <a:p>
            <a:endParaRPr lang="en-US" altLang="en-US" dirty="0"/>
          </a:p>
        </p:txBody>
      </p:sp>
      <p:sp>
        <p:nvSpPr>
          <p:cNvPr id="7" name="Slide Number Placeholder 17"/>
          <p:cNvSpPr>
            <a:spLocks noGrp="1"/>
          </p:cNvSpPr>
          <p:nvPr>
            <p:ph type="sldNum" sz="quarter" idx="12"/>
          </p:nvPr>
        </p:nvSpPr>
        <p:spPr/>
        <p:txBody>
          <a:bodyPr/>
          <a:lstStyle>
            <a:lvl1pPr>
              <a:defRPr/>
            </a:lvl1pPr>
          </a:lstStyle>
          <a:p>
            <a:fld id="{8A9E88DE-EE26-489D-805F-C823DE6E9976}" type="slidenum">
              <a:rPr lang="en-US" altLang="en-US"/>
              <a:pPr/>
              <a:t>‹#›</a:t>
            </a:fld>
            <a:endParaRPr lang="en-US" altLang="en-US" dirty="0"/>
          </a:p>
        </p:txBody>
      </p:sp>
    </p:spTree>
    <p:extLst>
      <p:ext uri="{BB962C8B-B14F-4D97-AF65-F5344CB8AC3E}">
        <p14:creationId xmlns:p14="http://schemas.microsoft.com/office/powerpoint/2010/main" val="328476879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endParaRPr lang="en-US" altLang="en-US" dirty="0"/>
          </a:p>
        </p:txBody>
      </p:sp>
      <p:sp>
        <p:nvSpPr>
          <p:cNvPr id="8" name="Footer Placeholder 21"/>
          <p:cNvSpPr>
            <a:spLocks noGrp="1"/>
          </p:cNvSpPr>
          <p:nvPr>
            <p:ph type="ftr" sz="quarter" idx="11"/>
          </p:nvPr>
        </p:nvSpPr>
        <p:spPr/>
        <p:txBody>
          <a:bodyPr/>
          <a:lstStyle>
            <a:lvl1pPr>
              <a:defRPr/>
            </a:lvl1pPr>
          </a:lstStyle>
          <a:p>
            <a:endParaRPr lang="en-US" altLang="en-US" dirty="0"/>
          </a:p>
        </p:txBody>
      </p:sp>
      <p:sp>
        <p:nvSpPr>
          <p:cNvPr id="9" name="Slide Number Placeholder 17"/>
          <p:cNvSpPr>
            <a:spLocks noGrp="1"/>
          </p:cNvSpPr>
          <p:nvPr>
            <p:ph type="sldNum" sz="quarter" idx="12"/>
          </p:nvPr>
        </p:nvSpPr>
        <p:spPr/>
        <p:txBody>
          <a:bodyPr/>
          <a:lstStyle>
            <a:lvl1pPr>
              <a:defRPr/>
            </a:lvl1pPr>
          </a:lstStyle>
          <a:p>
            <a:fld id="{D5DB494D-D040-482B-8CA5-55C5904B9146}" type="slidenum">
              <a:rPr lang="en-US" altLang="en-US"/>
              <a:pPr/>
              <a:t>‹#›</a:t>
            </a:fld>
            <a:endParaRPr lang="en-US" altLang="en-US" dirty="0"/>
          </a:p>
        </p:txBody>
      </p:sp>
    </p:spTree>
    <p:extLst>
      <p:ext uri="{BB962C8B-B14F-4D97-AF65-F5344CB8AC3E}">
        <p14:creationId xmlns:p14="http://schemas.microsoft.com/office/powerpoint/2010/main" val="2119140520"/>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endParaRPr lang="en-US" altLang="en-US" dirty="0"/>
          </a:p>
        </p:txBody>
      </p:sp>
      <p:sp>
        <p:nvSpPr>
          <p:cNvPr id="4" name="Footer Placeholder 21"/>
          <p:cNvSpPr>
            <a:spLocks noGrp="1"/>
          </p:cNvSpPr>
          <p:nvPr>
            <p:ph type="ftr" sz="quarter" idx="11"/>
          </p:nvPr>
        </p:nvSpPr>
        <p:spPr/>
        <p:txBody>
          <a:bodyPr/>
          <a:lstStyle>
            <a:lvl1pPr>
              <a:defRPr/>
            </a:lvl1pPr>
          </a:lstStyle>
          <a:p>
            <a:endParaRPr lang="en-US" altLang="en-US" dirty="0"/>
          </a:p>
        </p:txBody>
      </p:sp>
      <p:sp>
        <p:nvSpPr>
          <p:cNvPr id="5" name="Slide Number Placeholder 17"/>
          <p:cNvSpPr>
            <a:spLocks noGrp="1"/>
          </p:cNvSpPr>
          <p:nvPr>
            <p:ph type="sldNum" sz="quarter" idx="12"/>
          </p:nvPr>
        </p:nvSpPr>
        <p:spPr/>
        <p:txBody>
          <a:bodyPr/>
          <a:lstStyle>
            <a:lvl1pPr>
              <a:defRPr/>
            </a:lvl1pPr>
          </a:lstStyle>
          <a:p>
            <a:fld id="{947BEA7B-643F-4F52-898C-2B3C61F36F7E}" type="slidenum">
              <a:rPr lang="en-US" altLang="en-US"/>
              <a:pPr/>
              <a:t>‹#›</a:t>
            </a:fld>
            <a:endParaRPr lang="en-US" altLang="en-US" dirty="0"/>
          </a:p>
        </p:txBody>
      </p:sp>
    </p:spTree>
    <p:extLst>
      <p:ext uri="{BB962C8B-B14F-4D97-AF65-F5344CB8AC3E}">
        <p14:creationId xmlns:p14="http://schemas.microsoft.com/office/powerpoint/2010/main" val="467481588"/>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endParaRPr lang="en-US" altLang="en-US" dirty="0"/>
          </a:p>
        </p:txBody>
      </p:sp>
      <p:sp>
        <p:nvSpPr>
          <p:cNvPr id="3" name="Footer Placeholder 21"/>
          <p:cNvSpPr>
            <a:spLocks noGrp="1"/>
          </p:cNvSpPr>
          <p:nvPr>
            <p:ph type="ftr" sz="quarter" idx="11"/>
          </p:nvPr>
        </p:nvSpPr>
        <p:spPr/>
        <p:txBody>
          <a:bodyPr/>
          <a:lstStyle>
            <a:lvl1pPr>
              <a:defRPr/>
            </a:lvl1pPr>
          </a:lstStyle>
          <a:p>
            <a:endParaRPr lang="en-US" altLang="en-US" dirty="0"/>
          </a:p>
        </p:txBody>
      </p:sp>
      <p:sp>
        <p:nvSpPr>
          <p:cNvPr id="4" name="Slide Number Placeholder 17"/>
          <p:cNvSpPr>
            <a:spLocks noGrp="1"/>
          </p:cNvSpPr>
          <p:nvPr>
            <p:ph type="sldNum" sz="quarter" idx="12"/>
          </p:nvPr>
        </p:nvSpPr>
        <p:spPr/>
        <p:txBody>
          <a:bodyPr/>
          <a:lstStyle>
            <a:lvl1pPr>
              <a:defRPr/>
            </a:lvl1pPr>
          </a:lstStyle>
          <a:p>
            <a:fld id="{42B08144-5CAB-471C-A17E-A5178CD10080}" type="slidenum">
              <a:rPr lang="en-US" altLang="en-US"/>
              <a:pPr/>
              <a:t>‹#›</a:t>
            </a:fld>
            <a:endParaRPr lang="en-US" altLang="en-US" dirty="0"/>
          </a:p>
        </p:txBody>
      </p:sp>
    </p:spTree>
    <p:extLst>
      <p:ext uri="{BB962C8B-B14F-4D97-AF65-F5344CB8AC3E}">
        <p14:creationId xmlns:p14="http://schemas.microsoft.com/office/powerpoint/2010/main" val="2811039542"/>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endParaRPr lang="en-US" altLang="en-US" dirty="0"/>
          </a:p>
        </p:txBody>
      </p:sp>
      <p:sp>
        <p:nvSpPr>
          <p:cNvPr id="6" name="Footer Placeholder 21"/>
          <p:cNvSpPr>
            <a:spLocks noGrp="1"/>
          </p:cNvSpPr>
          <p:nvPr>
            <p:ph type="ftr" sz="quarter" idx="11"/>
          </p:nvPr>
        </p:nvSpPr>
        <p:spPr/>
        <p:txBody>
          <a:bodyPr/>
          <a:lstStyle>
            <a:lvl1pPr>
              <a:defRPr/>
            </a:lvl1pPr>
          </a:lstStyle>
          <a:p>
            <a:endParaRPr lang="en-US" altLang="en-US" dirty="0"/>
          </a:p>
        </p:txBody>
      </p:sp>
      <p:sp>
        <p:nvSpPr>
          <p:cNvPr id="7" name="Slide Number Placeholder 17"/>
          <p:cNvSpPr>
            <a:spLocks noGrp="1"/>
          </p:cNvSpPr>
          <p:nvPr>
            <p:ph type="sldNum" sz="quarter" idx="12"/>
          </p:nvPr>
        </p:nvSpPr>
        <p:spPr/>
        <p:txBody>
          <a:bodyPr/>
          <a:lstStyle>
            <a:lvl1pPr>
              <a:defRPr/>
            </a:lvl1pPr>
          </a:lstStyle>
          <a:p>
            <a:fld id="{2B63770A-7AC5-4A70-8D32-C633BFA7216C}" type="slidenum">
              <a:rPr lang="en-US" altLang="en-US"/>
              <a:pPr/>
              <a:t>‹#›</a:t>
            </a:fld>
            <a:endParaRPr lang="en-US" altLang="en-US" dirty="0"/>
          </a:p>
        </p:txBody>
      </p:sp>
    </p:spTree>
    <p:extLst>
      <p:ext uri="{BB962C8B-B14F-4D97-AF65-F5344CB8AC3E}">
        <p14:creationId xmlns:p14="http://schemas.microsoft.com/office/powerpoint/2010/main" val="3445383474"/>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ltLang="en-US" dirty="0"/>
          </a:p>
        </p:txBody>
      </p:sp>
      <p:sp>
        <p:nvSpPr>
          <p:cNvPr id="5" name="Footer Placeholder 21"/>
          <p:cNvSpPr>
            <a:spLocks noGrp="1"/>
          </p:cNvSpPr>
          <p:nvPr>
            <p:ph type="ftr" sz="quarter" idx="11"/>
          </p:nvPr>
        </p:nvSpPr>
        <p:spPr/>
        <p:txBody>
          <a:bodyPr/>
          <a:lstStyle>
            <a:lvl1pPr>
              <a:defRPr/>
            </a:lvl1pPr>
          </a:lstStyle>
          <a:p>
            <a:endParaRPr lang="en-US" altLang="en-US" dirty="0"/>
          </a:p>
        </p:txBody>
      </p:sp>
      <p:sp>
        <p:nvSpPr>
          <p:cNvPr id="6" name="Slide Number Placeholder 17"/>
          <p:cNvSpPr>
            <a:spLocks noGrp="1"/>
          </p:cNvSpPr>
          <p:nvPr>
            <p:ph type="sldNum" sz="quarter" idx="12"/>
          </p:nvPr>
        </p:nvSpPr>
        <p:spPr/>
        <p:txBody>
          <a:bodyPr/>
          <a:lstStyle>
            <a:lvl1pPr>
              <a:defRPr/>
            </a:lvl1pPr>
          </a:lstStyle>
          <a:p>
            <a:fld id="{712B0D35-0F49-432E-95A8-ABCEA651485A}" type="slidenum">
              <a:rPr lang="en-US" altLang="en-US"/>
              <a:pPr/>
              <a:t>‹#›</a:t>
            </a:fld>
            <a:endParaRPr lang="en-US" altLang="en-US" dirty="0"/>
          </a:p>
        </p:txBody>
      </p:sp>
    </p:spTree>
    <p:extLst>
      <p:ext uri="{BB962C8B-B14F-4D97-AF65-F5344CB8AC3E}">
        <p14:creationId xmlns:p14="http://schemas.microsoft.com/office/powerpoint/2010/main" val="2257535332"/>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6" name="Rectangle 18"/>
          <p:cNvSpPr>
            <a:spLocks noChangeArrowheads="1"/>
          </p:cNvSpPr>
          <p:nvPr userDrawn="1"/>
        </p:nvSpPr>
        <p:spPr bwMode="auto">
          <a:xfrm>
            <a:off x="0" y="1676400"/>
            <a:ext cx="9144000" cy="5181600"/>
          </a:xfrm>
          <a:prstGeom prst="rect">
            <a:avLst/>
          </a:prstGeom>
          <a:solidFill>
            <a:srgbClr val="D2D2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sp>
        <p:nvSpPr>
          <p:cNvPr id="2065" name="Rectangle 17"/>
          <p:cNvSpPr>
            <a:spLocks noChangeArrowheads="1"/>
          </p:cNvSpPr>
          <p:nvPr userDrawn="1"/>
        </p:nvSpPr>
        <p:spPr bwMode="auto">
          <a:xfrm>
            <a:off x="1455738" y="0"/>
            <a:ext cx="7696200" cy="1371600"/>
          </a:xfrm>
          <a:prstGeom prst="rect">
            <a:avLst/>
          </a:prstGeom>
          <a:solidFill>
            <a:srgbClr val="33C6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sp>
        <p:nvSpPr>
          <p:cNvPr id="2067" name="Rectangle 19"/>
          <p:cNvSpPr>
            <a:spLocks noChangeArrowheads="1"/>
          </p:cNvSpPr>
          <p:nvPr userDrawn="1"/>
        </p:nvSpPr>
        <p:spPr bwMode="auto">
          <a:xfrm>
            <a:off x="0" y="0"/>
            <a:ext cx="1447800" cy="1371600"/>
          </a:xfrm>
          <a:prstGeom prst="rect">
            <a:avLst/>
          </a:prstGeom>
          <a:solidFill>
            <a:srgbClr val="0058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sp>
        <p:nvSpPr>
          <p:cNvPr id="2070" name="Line 22"/>
          <p:cNvSpPr>
            <a:spLocks noChangeShapeType="1"/>
          </p:cNvSpPr>
          <p:nvPr userDrawn="1"/>
        </p:nvSpPr>
        <p:spPr bwMode="auto">
          <a:xfrm flipV="1">
            <a:off x="1455738" y="0"/>
            <a:ext cx="0" cy="1371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pic>
        <p:nvPicPr>
          <p:cNvPr id="1030" name="Picture 31" descr="Copyright-Mark"/>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17500" y="234950"/>
            <a:ext cx="825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itle Placeholder 8"/>
          <p:cNvSpPr>
            <a:spLocks noGrp="1"/>
          </p:cNvSpPr>
          <p:nvPr userDrawn="1">
            <p:ph type="title"/>
          </p:nvPr>
        </p:nvSpPr>
        <p:spPr bwMode="auto">
          <a:xfrm>
            <a:off x="1600200" y="1524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3" name="Rectangle 2"/>
          <p:cNvSpPr/>
          <p:nvPr userDrawn="1"/>
        </p:nvSpPr>
        <p:spPr>
          <a:xfrm>
            <a:off x="-76200" y="1371600"/>
            <a:ext cx="9280525" cy="304800"/>
          </a:xfrm>
          <a:prstGeom prst="rect">
            <a:avLst/>
          </a:prstGeom>
          <a:solidFill>
            <a:schemeClr val="tx1">
              <a:lumMod val="50000"/>
              <a:lumOff val="50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endParaRPr lang="en-US" altLang="en-US" dirty="0">
              <a:solidFill>
                <a:srgbClr val="FFFFFF"/>
              </a:solidFill>
              <a:latin typeface="Arial" pitchFamily="34" charset="0"/>
            </a:endParaRPr>
          </a:p>
        </p:txBody>
      </p:sp>
      <p:sp>
        <p:nvSpPr>
          <p:cNvPr id="1033" name="Text Placeholder 29"/>
          <p:cNvSpPr>
            <a:spLocks noGrp="1"/>
          </p:cNvSpPr>
          <p:nvPr userDrawn="1">
            <p:ph type="body" idx="1"/>
          </p:nvPr>
        </p:nvSpPr>
        <p:spPr bwMode="auto">
          <a:xfrm>
            <a:off x="457200" y="1905000"/>
            <a:ext cx="8229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userDrawn="1">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baseline="0">
                <a:solidFill>
                  <a:srgbClr val="000000"/>
                </a:solidFill>
              </a:defRPr>
            </a:lvl1pPr>
          </a:lstStyle>
          <a:p>
            <a:endParaRPr lang="en-US" altLang="en-US" dirty="0"/>
          </a:p>
        </p:txBody>
      </p:sp>
      <p:sp>
        <p:nvSpPr>
          <p:cNvPr id="22" name="Footer Placeholder 21"/>
          <p:cNvSpPr>
            <a:spLocks noGrp="1"/>
          </p:cNvSpPr>
          <p:nvPr userDrawn="1">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baseline="0">
                <a:solidFill>
                  <a:srgbClr val="000000"/>
                </a:solidFill>
              </a:defRPr>
            </a:lvl1pPr>
          </a:lstStyle>
          <a:p>
            <a:endParaRPr lang="en-US" altLang="en-US" dirty="0"/>
          </a:p>
        </p:txBody>
      </p:sp>
      <p:sp>
        <p:nvSpPr>
          <p:cNvPr id="18" name="Slide Number Placeholder 17"/>
          <p:cNvSpPr>
            <a:spLocks noGrp="1"/>
          </p:cNvSpPr>
          <p:nvPr userDrawn="1">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baseline="0">
                <a:solidFill>
                  <a:srgbClr val="045C75"/>
                </a:solidFill>
              </a:defRPr>
            </a:lvl1pPr>
          </a:lstStyle>
          <a:p>
            <a:fld id="{1A6CCF6B-11D4-47F7-8F98-E922D903394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52" r:id="rId11"/>
  </p:sldLayoutIdLst>
  <p:transition spd="med"/>
  <p:txStyles>
    <p:titleStyle>
      <a:lvl1pPr algn="l" rtl="0" eaLnBrk="0" fontAlgn="base" hangingPunct="0">
        <a:lnSpc>
          <a:spcPts val="3000"/>
        </a:lnSpc>
        <a:spcBef>
          <a:spcPct val="0"/>
        </a:spcBef>
        <a:spcAft>
          <a:spcPct val="0"/>
        </a:spcAft>
        <a:defRPr sz="2800" b="1" kern="1200">
          <a:solidFill>
            <a:schemeClr val="bg1"/>
          </a:solidFill>
          <a:latin typeface="Arial" charset="0"/>
          <a:ea typeface="MS PGothic" pitchFamily="34" charset="-128"/>
          <a:cs typeface="ＭＳ Ｐゴシック" charset="0"/>
        </a:defRPr>
      </a:lvl1pPr>
      <a:lvl2pPr algn="l" rtl="0" eaLnBrk="0" fontAlgn="base" hangingPunct="0">
        <a:lnSpc>
          <a:spcPts val="3000"/>
        </a:lnSpc>
        <a:spcBef>
          <a:spcPct val="0"/>
        </a:spcBef>
        <a:spcAft>
          <a:spcPct val="0"/>
        </a:spcAft>
        <a:defRPr sz="2800" b="1">
          <a:solidFill>
            <a:schemeClr val="bg1"/>
          </a:solidFill>
          <a:latin typeface="Arial" charset="0"/>
          <a:ea typeface="MS PGothic" pitchFamily="34" charset="-128"/>
          <a:cs typeface="ＭＳ Ｐゴシック" charset="0"/>
        </a:defRPr>
      </a:lvl2pPr>
      <a:lvl3pPr algn="l" rtl="0" eaLnBrk="0" fontAlgn="base" hangingPunct="0">
        <a:lnSpc>
          <a:spcPts val="3000"/>
        </a:lnSpc>
        <a:spcBef>
          <a:spcPct val="0"/>
        </a:spcBef>
        <a:spcAft>
          <a:spcPct val="0"/>
        </a:spcAft>
        <a:defRPr sz="2800" b="1">
          <a:solidFill>
            <a:schemeClr val="bg1"/>
          </a:solidFill>
          <a:latin typeface="Arial" charset="0"/>
          <a:ea typeface="MS PGothic" pitchFamily="34" charset="-128"/>
          <a:cs typeface="ＭＳ Ｐゴシック" charset="0"/>
        </a:defRPr>
      </a:lvl3pPr>
      <a:lvl4pPr algn="l" rtl="0" eaLnBrk="0" fontAlgn="base" hangingPunct="0">
        <a:lnSpc>
          <a:spcPts val="3000"/>
        </a:lnSpc>
        <a:spcBef>
          <a:spcPct val="0"/>
        </a:spcBef>
        <a:spcAft>
          <a:spcPct val="0"/>
        </a:spcAft>
        <a:defRPr sz="2800" b="1">
          <a:solidFill>
            <a:schemeClr val="bg1"/>
          </a:solidFill>
          <a:latin typeface="Arial" charset="0"/>
          <a:ea typeface="MS PGothic" pitchFamily="34" charset="-128"/>
          <a:cs typeface="ＭＳ Ｐゴシック" charset="0"/>
        </a:defRPr>
      </a:lvl4pPr>
      <a:lvl5pPr algn="l" rtl="0" eaLnBrk="0" fontAlgn="base" hangingPunct="0">
        <a:lnSpc>
          <a:spcPts val="3000"/>
        </a:lnSpc>
        <a:spcBef>
          <a:spcPct val="0"/>
        </a:spcBef>
        <a:spcAft>
          <a:spcPct val="0"/>
        </a:spcAft>
        <a:defRPr sz="2800" b="1">
          <a:solidFill>
            <a:schemeClr val="bg1"/>
          </a:solidFill>
          <a:latin typeface="Arial" charset="0"/>
          <a:ea typeface="MS PGothic" pitchFamily="34" charset="-128"/>
          <a:cs typeface="ＭＳ Ｐゴシック" charset="0"/>
        </a:defRPr>
      </a:lvl5pPr>
      <a:lvl6pPr marL="457200" algn="l" rtl="0" fontAlgn="base">
        <a:lnSpc>
          <a:spcPts val="3000"/>
        </a:lnSpc>
        <a:spcBef>
          <a:spcPct val="0"/>
        </a:spcBef>
        <a:spcAft>
          <a:spcPct val="0"/>
        </a:spcAft>
        <a:defRPr sz="2800" b="1">
          <a:solidFill>
            <a:schemeClr val="bg1"/>
          </a:solidFill>
          <a:latin typeface="Arial" charset="0"/>
          <a:ea typeface="ＭＳ Ｐゴシック" charset="0"/>
        </a:defRPr>
      </a:lvl6pPr>
      <a:lvl7pPr marL="914400" algn="l" rtl="0" fontAlgn="base">
        <a:lnSpc>
          <a:spcPts val="3000"/>
        </a:lnSpc>
        <a:spcBef>
          <a:spcPct val="0"/>
        </a:spcBef>
        <a:spcAft>
          <a:spcPct val="0"/>
        </a:spcAft>
        <a:defRPr sz="2800" b="1">
          <a:solidFill>
            <a:schemeClr val="bg1"/>
          </a:solidFill>
          <a:latin typeface="Arial" charset="0"/>
          <a:ea typeface="ＭＳ Ｐゴシック" charset="0"/>
        </a:defRPr>
      </a:lvl7pPr>
      <a:lvl8pPr marL="1371600" algn="l" rtl="0" fontAlgn="base">
        <a:lnSpc>
          <a:spcPts val="3000"/>
        </a:lnSpc>
        <a:spcBef>
          <a:spcPct val="0"/>
        </a:spcBef>
        <a:spcAft>
          <a:spcPct val="0"/>
        </a:spcAft>
        <a:defRPr sz="2800" b="1">
          <a:solidFill>
            <a:schemeClr val="bg1"/>
          </a:solidFill>
          <a:latin typeface="Arial" charset="0"/>
          <a:ea typeface="ＭＳ Ｐゴシック" charset="0"/>
        </a:defRPr>
      </a:lvl8pPr>
      <a:lvl9pPr marL="1828800" algn="l" rtl="0" fontAlgn="base">
        <a:lnSpc>
          <a:spcPts val="3000"/>
        </a:lnSpc>
        <a:spcBef>
          <a:spcPct val="0"/>
        </a:spcBef>
        <a:spcAft>
          <a:spcPct val="0"/>
        </a:spcAft>
        <a:defRPr sz="2800" b="1">
          <a:solidFill>
            <a:schemeClr val="bg1"/>
          </a:solidFill>
          <a:latin typeface="Arial" charset="0"/>
          <a:ea typeface="ＭＳ Ｐゴシック" charset="0"/>
        </a:defRPr>
      </a:lvl9pPr>
    </p:titleStyle>
    <p:bodyStyle>
      <a:lvl1pPr marL="228600" indent="-228600" algn="l" rtl="0" eaLnBrk="0" fontAlgn="base" hangingPunct="0">
        <a:lnSpc>
          <a:spcPts val="2400"/>
        </a:lnSpc>
        <a:spcBef>
          <a:spcPct val="0"/>
        </a:spcBef>
        <a:spcAft>
          <a:spcPts val="1200"/>
        </a:spcAft>
        <a:buClr>
          <a:srgbClr val="7F7F7F"/>
        </a:buClr>
        <a:buSzPct val="105000"/>
        <a:buFont typeface="Times" charset="0"/>
        <a:buChar char="•"/>
        <a:defRPr kern="1200">
          <a:solidFill>
            <a:srgbClr val="666666"/>
          </a:solidFill>
          <a:latin typeface="Arial" charset="0"/>
          <a:ea typeface="MS PGothic" pitchFamily="34" charset="-128"/>
          <a:cs typeface="ＭＳ Ｐゴシック" charset="0"/>
        </a:defRPr>
      </a:lvl1pPr>
      <a:lvl2pPr marL="1201738" indent="-228600" algn="l" rtl="0" eaLnBrk="0" fontAlgn="base" hangingPunct="0">
        <a:lnSpc>
          <a:spcPts val="2400"/>
        </a:lnSpc>
        <a:spcBef>
          <a:spcPct val="0"/>
        </a:spcBef>
        <a:spcAft>
          <a:spcPts val="1200"/>
        </a:spcAft>
        <a:buChar char="–"/>
        <a:defRPr kern="1200">
          <a:solidFill>
            <a:srgbClr val="1284A8"/>
          </a:solidFill>
          <a:latin typeface="Arial" charset="0"/>
          <a:ea typeface="MS PGothic" pitchFamily="34" charset="-128"/>
          <a:cs typeface="+mn-cs"/>
        </a:defRPr>
      </a:lvl2pPr>
      <a:lvl3pPr marL="1833563" indent="119063" algn="l" rtl="0" eaLnBrk="0" fontAlgn="base" hangingPunct="0">
        <a:lnSpc>
          <a:spcPts val="2400"/>
        </a:lnSpc>
        <a:spcBef>
          <a:spcPct val="0"/>
        </a:spcBef>
        <a:spcAft>
          <a:spcPts val="1200"/>
        </a:spcAft>
        <a:buClr>
          <a:schemeClr val="accent2"/>
        </a:buClr>
        <a:buSzPct val="70000"/>
        <a:buChar char="–"/>
        <a:defRPr kern="1200">
          <a:solidFill>
            <a:srgbClr val="666666"/>
          </a:solidFill>
          <a:latin typeface="Arial" charset="0"/>
          <a:ea typeface="MS PGothic" pitchFamily="34" charset="-128"/>
          <a:cs typeface="+mn-cs"/>
        </a:defRPr>
      </a:lvl3pPr>
      <a:lvl4pPr marL="2165350" indent="-98425" algn="l" rtl="0" eaLnBrk="0" fontAlgn="base" hangingPunct="0">
        <a:lnSpc>
          <a:spcPts val="2400"/>
        </a:lnSpc>
        <a:spcBef>
          <a:spcPct val="0"/>
        </a:spcBef>
        <a:spcAft>
          <a:spcPts val="1200"/>
        </a:spcAft>
        <a:buClr>
          <a:srgbClr val="0BD0D9"/>
        </a:buClr>
        <a:buSzPct val="65000"/>
        <a:buChar char="–"/>
        <a:defRPr kern="1200">
          <a:solidFill>
            <a:srgbClr val="666666"/>
          </a:solidFill>
          <a:latin typeface="Arial" charset="0"/>
          <a:ea typeface="MS PGothic" pitchFamily="34" charset="-128"/>
          <a:cs typeface="+mn-cs"/>
        </a:defRPr>
      </a:lvl4pPr>
      <a:lvl5pPr marL="2419350" indent="-139700" algn="l" rtl="0" eaLnBrk="0" fontAlgn="base" hangingPunct="0">
        <a:lnSpc>
          <a:spcPts val="2400"/>
        </a:lnSpc>
        <a:spcBef>
          <a:spcPct val="0"/>
        </a:spcBef>
        <a:spcAft>
          <a:spcPts val="1200"/>
        </a:spcAft>
        <a:buClr>
          <a:srgbClr val="10CF9B"/>
        </a:buClr>
        <a:buSzPct val="65000"/>
        <a:buChar char="–"/>
        <a:defRPr kern="1200">
          <a:solidFill>
            <a:srgbClr val="666666"/>
          </a:solidFill>
          <a:latin typeface="Arial" charset="0"/>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CDC82F4-9C12-43E3-9AF4-401A880E76F6}" type="datetimeFigureOut">
              <a:rPr lang="en-US" altLang="en-US"/>
              <a:pPr/>
              <a:t>5/19/20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29B16D3-426A-4635-8C32-F67CCE80FAED}" type="slidenum">
              <a:rPr lang="en-US" altLang="en-US"/>
              <a:pPr/>
              <a:t>‹#›</a:t>
            </a:fld>
            <a:endParaRPr lang="en-US" altLang="en-US" dirty="0"/>
          </a:p>
        </p:txBody>
      </p:sp>
      <p:sp>
        <p:nvSpPr>
          <p:cNvPr id="13317" name="Rectangle 12"/>
          <p:cNvSpPr>
            <a:spLocks/>
          </p:cNvSpPr>
          <p:nvPr userDrawn="1"/>
        </p:nvSpPr>
        <p:spPr bwMode="auto">
          <a:xfrm>
            <a:off x="0" y="0"/>
            <a:ext cx="9144000" cy="6858000"/>
          </a:xfrm>
          <a:prstGeom prst="rect">
            <a:avLst/>
          </a:prstGeom>
          <a:gradFill rotWithShape="0">
            <a:gsLst>
              <a:gs pos="0">
                <a:srgbClr val="146B6C"/>
              </a:gs>
              <a:gs pos="100000">
                <a:srgbClr val="13424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pic>
        <p:nvPicPr>
          <p:cNvPr id="13318" name="Picture 17" descr="dom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3445" b="13333"/>
          <a:stretch>
            <a:fillRect/>
          </a:stretch>
        </p:blipFill>
        <p:spPr bwMode="auto">
          <a:xfrm>
            <a:off x="0" y="2895600"/>
            <a:ext cx="4414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licensing@loc.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licensing@copyright.gov"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copyright.gov/licensin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opyright.gov/licensing/royalt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mailto:pay.gov.clev@clev.frb.org" TargetMode="External"/><Relationship Id="rId5" Type="http://schemas.openxmlformats.org/officeDocument/2006/relationships/hyperlink" Target="mailto:coplicsoa@copyright.gov" TargetMode="External"/><Relationship Id="rId4" Type="http://schemas.openxmlformats.org/officeDocument/2006/relationships/hyperlink" Target="https://pay.gov/pay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6350" y="304800"/>
            <a:ext cx="9144000" cy="2667000"/>
          </a:xfrm>
          <a:prstGeom prst="rect">
            <a:avLst/>
          </a:prstGeom>
          <a:noFill/>
          <a:ln>
            <a:noFill/>
          </a:ln>
          <a:extLst>
            <a:ext uri="{909E8E84-426E-40DD-AFC4-6F175D3DCCD1}">
              <a14:hiddenFill xmlns:a14="http://schemas.microsoft.com/office/drawing/2010/main">
                <a:solidFill>
                  <a:srgbClr val="00585A"/>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rIns="0" bIns="0"/>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r>
              <a:rPr lang="en-US" altLang="en-US" sz="6000" dirty="0">
                <a:solidFill>
                  <a:schemeClr val="accent1"/>
                </a:solidFill>
                <a:latin typeface="Arial Black" pitchFamily="34" charset="0"/>
              </a:rPr>
              <a:t>How to Make </a:t>
            </a:r>
            <a:br>
              <a:rPr lang="en-US" altLang="en-US" sz="6000" dirty="0">
                <a:solidFill>
                  <a:schemeClr val="accent1"/>
                </a:solidFill>
                <a:latin typeface="Arial Black" pitchFamily="34" charset="0"/>
              </a:rPr>
            </a:br>
            <a:r>
              <a:rPr lang="en-US" altLang="en-US" sz="6000" dirty="0">
                <a:solidFill>
                  <a:schemeClr val="accent1"/>
                </a:solidFill>
                <a:latin typeface="Arial Black" pitchFamily="34" charset="0"/>
              </a:rPr>
              <a:t>Statutory License Royalty Payments Using Pay.gov</a:t>
            </a:r>
            <a:endParaRPr lang="en-US" altLang="en-US" sz="6000" b="1" dirty="0">
              <a:solidFill>
                <a:schemeClr val="accent1"/>
              </a:solidFill>
              <a:latin typeface="Arial" pitchFamily="34" charset="0"/>
            </a:endParaRPr>
          </a:p>
        </p:txBody>
      </p:sp>
      <p:pic>
        <p:nvPicPr>
          <p:cNvPr id="27650" name="Picture 12" descr="Copyright-Log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0350" y="5791200"/>
            <a:ext cx="32893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p:cNvSpPr>
          <p:nvPr/>
        </p:nvSpPr>
        <p:spPr bwMode="auto">
          <a:xfrm>
            <a:off x="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228600" indent="-228600" algn="l" rtl="0" eaLnBrk="0" fontAlgn="base" hangingPunct="0">
              <a:lnSpc>
                <a:spcPts val="2400"/>
              </a:lnSpc>
              <a:spcBef>
                <a:spcPct val="0"/>
              </a:spcBef>
              <a:spcAft>
                <a:spcPts val="1200"/>
              </a:spcAft>
              <a:buClr>
                <a:srgbClr val="7F7F7F"/>
              </a:buClr>
              <a:buSzPct val="105000"/>
              <a:buFont typeface="Times" charset="0"/>
              <a:buChar char="•"/>
              <a:defRPr kern="1200">
                <a:solidFill>
                  <a:srgbClr val="666666"/>
                </a:solidFill>
                <a:latin typeface="Arial" charset="0"/>
                <a:ea typeface="ＭＳ Ｐゴシック" charset="0"/>
                <a:cs typeface="ＭＳ Ｐゴシック" charset="0"/>
              </a:defRPr>
            </a:lvl1pPr>
            <a:lvl2pPr marL="1201738" indent="-228600" algn="l" rtl="0" eaLnBrk="0" fontAlgn="base" hangingPunct="0">
              <a:lnSpc>
                <a:spcPts val="2400"/>
              </a:lnSpc>
              <a:spcBef>
                <a:spcPct val="0"/>
              </a:spcBef>
              <a:spcAft>
                <a:spcPts val="1200"/>
              </a:spcAft>
              <a:buChar char="–"/>
              <a:defRPr kern="1200">
                <a:solidFill>
                  <a:srgbClr val="1284A8"/>
                </a:solidFill>
                <a:latin typeface="Arial" charset="0"/>
                <a:ea typeface="ＭＳ Ｐゴシック" charset="0"/>
                <a:cs typeface="+mn-cs"/>
              </a:defRPr>
            </a:lvl2pPr>
            <a:lvl3pPr marL="1833563" indent="119063" algn="l" rtl="0" eaLnBrk="0" fontAlgn="base" hangingPunct="0">
              <a:lnSpc>
                <a:spcPts val="2400"/>
              </a:lnSpc>
              <a:spcBef>
                <a:spcPct val="0"/>
              </a:spcBef>
              <a:spcAft>
                <a:spcPts val="1200"/>
              </a:spcAft>
              <a:buClr>
                <a:schemeClr val="accent2"/>
              </a:buClr>
              <a:buSzPct val="70000"/>
              <a:buChar char="–"/>
              <a:defRPr kern="1200">
                <a:solidFill>
                  <a:srgbClr val="666666"/>
                </a:solidFill>
                <a:latin typeface="Arial" charset="0"/>
                <a:ea typeface="ＭＳ Ｐゴシック" charset="0"/>
                <a:cs typeface="+mn-cs"/>
              </a:defRPr>
            </a:lvl3pPr>
            <a:lvl4pPr marL="2165350" indent="-98425" algn="l" rtl="0" eaLnBrk="0" fontAlgn="base" hangingPunct="0">
              <a:lnSpc>
                <a:spcPts val="2400"/>
              </a:lnSpc>
              <a:spcBef>
                <a:spcPct val="0"/>
              </a:spcBef>
              <a:spcAft>
                <a:spcPts val="1200"/>
              </a:spcAft>
              <a:buClr>
                <a:srgbClr val="0BD0D9"/>
              </a:buClr>
              <a:buSzPct val="65000"/>
              <a:buChar char="–"/>
              <a:defRPr kern="1200">
                <a:solidFill>
                  <a:srgbClr val="666666"/>
                </a:solidFill>
                <a:latin typeface="Arial" charset="0"/>
                <a:ea typeface="ＭＳ Ｐゴシック" charset="0"/>
                <a:cs typeface="+mn-cs"/>
              </a:defRPr>
            </a:lvl4pPr>
            <a:lvl5pPr marL="2419350" indent="-139700" algn="l" rtl="0" eaLnBrk="0" fontAlgn="base" hangingPunct="0">
              <a:lnSpc>
                <a:spcPts val="2400"/>
              </a:lnSpc>
              <a:spcBef>
                <a:spcPct val="0"/>
              </a:spcBef>
              <a:spcAft>
                <a:spcPts val="1200"/>
              </a:spcAft>
              <a:buClr>
                <a:srgbClr val="10CF9B"/>
              </a:buClr>
              <a:buSzPct val="65000"/>
              <a:buChar char="–"/>
              <a:defRPr kern="1200">
                <a:solidFill>
                  <a:srgbClr val="666666"/>
                </a:solidFill>
                <a:latin typeface="Arial" charset="0"/>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lnSpc>
                <a:spcPct val="100000"/>
              </a:lnSpc>
              <a:spcBef>
                <a:spcPct val="20000"/>
              </a:spcBef>
              <a:spcAft>
                <a:spcPct val="0"/>
              </a:spcAft>
              <a:buClr>
                <a:srgbClr val="0BD0D9"/>
              </a:buClr>
              <a:buFont typeface="Wingdings 2" charset="0"/>
              <a:buNone/>
              <a:defRPr/>
            </a:pPr>
            <a:r>
              <a:rPr lang="en-US" sz="4800" dirty="0">
                <a:solidFill>
                  <a:schemeClr val="accent1"/>
                </a:solidFill>
                <a:cs typeface="+mn-cs"/>
              </a:rPr>
              <a:t>A Tutorial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rivate Form3.png"/>
          <p:cNvPicPr>
            <a:picLocks noChangeAspect="1"/>
          </p:cNvPicPr>
          <p:nvPr/>
        </p:nvPicPr>
        <p:blipFill rotWithShape="1">
          <a:blip r:embed="rId3">
            <a:extLst>
              <a:ext uri="{28A0092B-C50C-407E-A947-70E740481C1C}">
                <a14:useLocalDpi xmlns:a14="http://schemas.microsoft.com/office/drawing/2010/main" val="0"/>
              </a:ext>
            </a:extLst>
          </a:blip>
          <a:srcRect b="26506"/>
          <a:stretch/>
        </p:blipFill>
        <p:spPr bwMode="auto">
          <a:xfrm>
            <a:off x="342900" y="19050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1030"/>
          <p:cNvSpPr>
            <a:spLocks noGrp="1"/>
          </p:cNvSpPr>
          <p:nvPr>
            <p:ph type="title"/>
          </p:nvPr>
        </p:nvSpPr>
        <p:spPr>
          <a:xfrm>
            <a:off x="1600200" y="0"/>
            <a:ext cx="7315200" cy="1406525"/>
          </a:xfrm>
        </p:spPr>
        <p:txBody>
          <a:bodyPr anchor="ctr"/>
          <a:lstStyle/>
          <a:p>
            <a:pPr eaLnBrk="1" hangingPunct="1"/>
            <a:r>
              <a:rPr lang="en-US" altLang="en-US" dirty="0">
                <a:latin typeface="Arial" pitchFamily="34" charset="0"/>
              </a:rPr>
              <a:t>Private Forms Lists</a:t>
            </a:r>
          </a:p>
        </p:txBody>
      </p:sp>
      <p:grpSp>
        <p:nvGrpSpPr>
          <p:cNvPr id="2" name="Group 1"/>
          <p:cNvGrpSpPr>
            <a:grpSpLocks/>
          </p:cNvGrpSpPr>
          <p:nvPr/>
        </p:nvGrpSpPr>
        <p:grpSpPr bwMode="auto">
          <a:xfrm>
            <a:off x="3429000" y="5105400"/>
            <a:ext cx="4114800" cy="1066800"/>
            <a:chOff x="4114800" y="4648200"/>
            <a:chExt cx="4114800" cy="1066800"/>
          </a:xfrm>
        </p:grpSpPr>
        <p:sp>
          <p:nvSpPr>
            <p:cNvPr id="8" name="AutoShape 15"/>
            <p:cNvSpPr>
              <a:spLocks noChangeArrowheads="1"/>
            </p:cNvSpPr>
            <p:nvPr/>
          </p:nvSpPr>
          <p:spPr bwMode="auto">
            <a:xfrm>
              <a:off x="4114800" y="5257800"/>
              <a:ext cx="4114800" cy="4572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Click </a:t>
              </a:r>
              <a:r>
                <a:rPr lang="en-US" sz="1700" i="1" baseline="0" dirty="0">
                  <a:solidFill>
                    <a:srgbClr val="1284A8"/>
                  </a:solidFill>
                </a:rPr>
                <a:t>Continue to the Form </a:t>
              </a:r>
              <a:r>
                <a:rPr lang="en-US" sz="1700" baseline="0" dirty="0">
                  <a:solidFill>
                    <a:srgbClr val="1284A8"/>
                  </a:solidFill>
                </a:rPr>
                <a:t>button again.</a:t>
              </a:r>
            </a:p>
          </p:txBody>
        </p:sp>
        <p:cxnSp>
          <p:nvCxnSpPr>
            <p:cNvPr id="9" name="Straight Arrow Connector 8"/>
            <p:cNvCxnSpPr/>
            <p:nvPr/>
          </p:nvCxnSpPr>
          <p:spPr bwMode="auto">
            <a:xfrm flipV="1">
              <a:off x="6172200" y="4648200"/>
              <a:ext cx="0" cy="6096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
        <p:nvSpPr>
          <p:cNvPr id="13"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a:t>
            </a:r>
            <a:r>
              <a:rPr lang="en-US" sz="1000" baseline="0" dirty="0">
                <a:solidFill>
                  <a:schemeClr val="bg1"/>
                </a:solidFill>
                <a:latin typeface="Arial" charset="0"/>
                <a:ea typeface="ＭＳ Ｐゴシック" charset="0"/>
              </a:rPr>
              <a:t>&gt; </a:t>
            </a:r>
            <a:r>
              <a:rPr lang="en-US" sz="1000" b="1" baseline="0" dirty="0">
                <a:solidFill>
                  <a:schemeClr val="bg1"/>
                </a:solidFill>
                <a:latin typeface="Arial" charset="0"/>
                <a:ea typeface="ＭＳ Ｐゴシック" charset="0"/>
              </a:rPr>
              <a:t>Complete Agency Form </a:t>
            </a:r>
            <a:r>
              <a:rPr lang="en-US" sz="1000" baseline="0" dirty="0">
                <a:solidFill>
                  <a:schemeClr val="accent5"/>
                </a:solidFill>
                <a:latin typeface="Arial" charset="0"/>
                <a:ea typeface="ＭＳ Ｐゴシック" charset="0"/>
              </a:rPr>
              <a:t>&gt;</a:t>
            </a:r>
            <a:r>
              <a:rPr lang="en-US" sz="1000" b="1" baseline="0" dirty="0">
                <a:solidFill>
                  <a:schemeClr val="bg1"/>
                </a:solidFill>
                <a:latin typeface="Arial" charset="0"/>
                <a:ea typeface="ＭＳ Ｐゴシック" charset="0"/>
              </a:rPr>
              <a:t> </a:t>
            </a:r>
            <a:r>
              <a:rPr lang="en-US" sz="1000" baseline="0" dirty="0">
                <a:solidFill>
                  <a:srgbClr val="666666"/>
                </a:solidFill>
                <a:latin typeface="Arial" charset="0"/>
                <a:ea typeface="ＭＳ Ｐゴシック" charset="0"/>
              </a:rPr>
              <a:t>Enter Payment Information &gt; Review &amp; Submit &gt; Confirmation &gt; Contact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Select Fee Type Screen.png"/>
          <p:cNvPicPr>
            <a:picLocks noChangeAspect="1"/>
          </p:cNvPicPr>
          <p:nvPr/>
        </p:nvPicPr>
        <p:blipFill rotWithShape="1">
          <a:blip r:embed="rId3">
            <a:extLst>
              <a:ext uri="{28A0092B-C50C-407E-A947-70E740481C1C}">
                <a14:useLocalDpi xmlns:a14="http://schemas.microsoft.com/office/drawing/2010/main" val="0"/>
              </a:ext>
            </a:extLst>
          </a:blip>
          <a:srcRect l="2459" t="8679" r="11303" b="13907"/>
          <a:stretch/>
        </p:blipFill>
        <p:spPr bwMode="auto">
          <a:xfrm>
            <a:off x="731912" y="1936898"/>
            <a:ext cx="7740501" cy="472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10"/>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Fee Type</a:t>
            </a:r>
          </a:p>
        </p:txBody>
      </p:sp>
      <p:grpSp>
        <p:nvGrpSpPr>
          <p:cNvPr id="22" name="Group 21"/>
          <p:cNvGrpSpPr>
            <a:grpSpLocks/>
          </p:cNvGrpSpPr>
          <p:nvPr/>
        </p:nvGrpSpPr>
        <p:grpSpPr bwMode="auto">
          <a:xfrm>
            <a:off x="4586213" y="4417828"/>
            <a:ext cx="3886200" cy="1143000"/>
            <a:chOff x="4191000" y="4800600"/>
            <a:chExt cx="3886200" cy="1143000"/>
          </a:xfrm>
        </p:grpSpPr>
        <p:sp>
          <p:nvSpPr>
            <p:cNvPr id="13327" name="AutoShape 15"/>
            <p:cNvSpPr>
              <a:spLocks noChangeArrowheads="1"/>
            </p:cNvSpPr>
            <p:nvPr/>
          </p:nvSpPr>
          <p:spPr bwMode="auto">
            <a:xfrm>
              <a:off x="5867400" y="4800600"/>
              <a:ext cx="2209800" cy="9906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Select the type of </a:t>
              </a:r>
              <a:br>
                <a:rPr lang="en-US" sz="1700" baseline="0" dirty="0">
                  <a:solidFill>
                    <a:srgbClr val="1284A8"/>
                  </a:solidFill>
                </a:rPr>
              </a:br>
              <a:r>
                <a:rPr lang="en-US" sz="1700" baseline="0" dirty="0">
                  <a:solidFill>
                    <a:srgbClr val="1284A8"/>
                  </a:solidFill>
                </a:rPr>
                <a:t>royalty fee payment </a:t>
              </a:r>
              <a:br>
                <a:rPr lang="en-US" sz="1700" baseline="0" dirty="0">
                  <a:solidFill>
                    <a:srgbClr val="1284A8"/>
                  </a:solidFill>
                </a:rPr>
              </a:br>
              <a:r>
                <a:rPr lang="en-US" sz="1700" baseline="0" dirty="0">
                  <a:solidFill>
                    <a:srgbClr val="1284A8"/>
                  </a:solidFill>
                </a:rPr>
                <a:t>to be made.</a:t>
              </a:r>
            </a:p>
          </p:txBody>
        </p:sp>
        <p:cxnSp>
          <p:nvCxnSpPr>
            <p:cNvPr id="4" name="Straight Arrow Connector 3"/>
            <p:cNvCxnSpPr>
              <a:stCxn id="13327" idx="1"/>
            </p:cNvCxnSpPr>
            <p:nvPr/>
          </p:nvCxnSpPr>
          <p:spPr bwMode="auto">
            <a:xfrm flipH="1">
              <a:off x="4191000" y="5295900"/>
              <a:ext cx="1676400" cy="6477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grpSp>
        <p:nvGrpSpPr>
          <p:cNvPr id="15" name="Group 14"/>
          <p:cNvGrpSpPr>
            <a:grpSpLocks/>
          </p:cNvGrpSpPr>
          <p:nvPr/>
        </p:nvGrpSpPr>
        <p:grpSpPr bwMode="auto">
          <a:xfrm>
            <a:off x="4495800" y="5652977"/>
            <a:ext cx="3886200" cy="825500"/>
            <a:chOff x="4191000" y="6032500"/>
            <a:chExt cx="3886200" cy="825500"/>
          </a:xfrm>
        </p:grpSpPr>
        <p:sp>
          <p:nvSpPr>
            <p:cNvPr id="10" name="AutoShape 15"/>
            <p:cNvSpPr>
              <a:spLocks noChangeArrowheads="1"/>
            </p:cNvSpPr>
            <p:nvPr/>
          </p:nvSpPr>
          <p:spPr bwMode="auto">
            <a:xfrm>
              <a:off x="5867400" y="6032500"/>
              <a:ext cx="2209800" cy="3683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Then click </a:t>
              </a:r>
              <a:r>
                <a:rPr lang="en-US" sz="1700" i="1" baseline="0" dirty="0">
                  <a:solidFill>
                    <a:srgbClr val="1284A8"/>
                  </a:solidFill>
                </a:rPr>
                <a:t>Continue</a:t>
              </a:r>
              <a:r>
                <a:rPr lang="en-US" sz="1700" baseline="0" dirty="0">
                  <a:solidFill>
                    <a:srgbClr val="1284A8"/>
                  </a:solidFill>
                </a:rPr>
                <a:t>.</a:t>
              </a:r>
            </a:p>
          </p:txBody>
        </p:sp>
        <p:cxnSp>
          <p:nvCxnSpPr>
            <p:cNvPr id="11" name="Straight Arrow Connector 10"/>
            <p:cNvCxnSpPr/>
            <p:nvPr/>
          </p:nvCxnSpPr>
          <p:spPr bwMode="auto">
            <a:xfrm flipH="1">
              <a:off x="4191000" y="6235700"/>
              <a:ext cx="1676400" cy="6223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
        <p:nvSpPr>
          <p:cNvPr id="27"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a:t>
            </a:r>
            <a:r>
              <a:rPr lang="en-US" sz="1000" baseline="0" dirty="0">
                <a:solidFill>
                  <a:schemeClr val="bg1"/>
                </a:solidFill>
                <a:latin typeface="Arial" charset="0"/>
                <a:ea typeface="ＭＳ Ｐゴシック" charset="0"/>
              </a:rPr>
              <a:t>&gt; </a:t>
            </a:r>
            <a:r>
              <a:rPr lang="en-US" sz="1000" b="1" baseline="0" dirty="0">
                <a:solidFill>
                  <a:schemeClr val="bg1"/>
                </a:solidFill>
                <a:latin typeface="Arial" charset="0"/>
                <a:ea typeface="ＭＳ Ｐゴシック" charset="0"/>
              </a:rPr>
              <a:t>Complete Agency Form </a:t>
            </a:r>
            <a:r>
              <a:rPr lang="en-US" sz="1000" baseline="0" dirty="0">
                <a:solidFill>
                  <a:schemeClr val="accent5"/>
                </a:solidFill>
                <a:latin typeface="Arial" charset="0"/>
                <a:ea typeface="ＭＳ Ｐゴシック" charset="0"/>
              </a:rPr>
              <a:t>&gt;</a:t>
            </a:r>
            <a:r>
              <a:rPr lang="en-US" sz="1000" b="1" baseline="0" dirty="0">
                <a:solidFill>
                  <a:schemeClr val="bg1"/>
                </a:solidFill>
                <a:latin typeface="Arial" charset="0"/>
                <a:ea typeface="ＭＳ Ｐゴシック" charset="0"/>
              </a:rPr>
              <a:t> </a:t>
            </a:r>
            <a:r>
              <a:rPr lang="en-US" sz="1000" baseline="0" dirty="0">
                <a:solidFill>
                  <a:srgbClr val="666666"/>
                </a:solidFill>
                <a:latin typeface="Arial" charset="0"/>
                <a:ea typeface="ＭＳ Ｐゴシック" charset="0"/>
              </a:rPr>
              <a:t>Enter Payment Information &gt; Review &amp; Submit &gt; Confirmation &gt; Contact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5" descr="ID Number.png"/>
          <p:cNvPicPr>
            <a:picLocks noChangeAspect="1"/>
          </p:cNvPicPr>
          <p:nvPr/>
        </p:nvPicPr>
        <p:blipFill rotWithShape="1">
          <a:blip r:embed="rId3">
            <a:extLst>
              <a:ext uri="{28A0092B-C50C-407E-A947-70E740481C1C}">
                <a14:useLocalDpi xmlns:a14="http://schemas.microsoft.com/office/drawing/2010/main" val="0"/>
              </a:ext>
            </a:extLst>
          </a:blip>
          <a:srcRect t="8849" b="16000"/>
          <a:stretch/>
        </p:blipFill>
        <p:spPr bwMode="auto">
          <a:xfrm>
            <a:off x="382588" y="1828799"/>
            <a:ext cx="84582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3"/>
          <p:cNvSpPr>
            <a:spLocks noGrp="1"/>
          </p:cNvSpPr>
          <p:nvPr>
            <p:ph type="title" idx="4294967295"/>
          </p:nvPr>
        </p:nvSpPr>
        <p:spPr>
          <a:xfrm>
            <a:off x="1600200" y="-1"/>
            <a:ext cx="7315200" cy="1406525"/>
          </a:xfrm>
        </p:spPr>
        <p:txBody>
          <a:bodyPr anchor="ctr"/>
          <a:lstStyle/>
          <a:p>
            <a:pPr eaLnBrk="1" hangingPunct="1"/>
            <a:br>
              <a:rPr lang="en-US" altLang="en-US" dirty="0">
                <a:latin typeface="Arial" pitchFamily="34" charset="0"/>
              </a:rPr>
            </a:br>
            <a:r>
              <a:rPr lang="en-US" altLang="en-US" dirty="0">
                <a:latin typeface="Arial" pitchFamily="34" charset="0"/>
              </a:rPr>
              <a:t>Pay Royalty and Filing Fees</a:t>
            </a:r>
            <a:br>
              <a:rPr lang="en-US" altLang="en-US" dirty="0">
                <a:latin typeface="Arial" pitchFamily="34" charset="0"/>
              </a:rPr>
            </a:br>
            <a:endParaRPr lang="en-US" altLang="en-US" sz="1800" dirty="0">
              <a:solidFill>
                <a:srgbClr val="FF0000"/>
              </a:solidFill>
              <a:latin typeface="Arial" pitchFamily="34" charset="0"/>
            </a:endParaRPr>
          </a:p>
        </p:txBody>
      </p:sp>
      <p:grpSp>
        <p:nvGrpSpPr>
          <p:cNvPr id="18" name="Group 17"/>
          <p:cNvGrpSpPr>
            <a:grpSpLocks/>
          </p:cNvGrpSpPr>
          <p:nvPr/>
        </p:nvGrpSpPr>
        <p:grpSpPr bwMode="auto">
          <a:xfrm>
            <a:off x="5343525" y="2986086"/>
            <a:ext cx="3048000" cy="1257300"/>
            <a:chOff x="2743200" y="2971800"/>
            <a:chExt cx="3048000" cy="1257300"/>
          </a:xfrm>
        </p:grpSpPr>
        <p:sp>
          <p:nvSpPr>
            <p:cNvPr id="9" name="AutoShape 15"/>
            <p:cNvSpPr>
              <a:spLocks noChangeArrowheads="1"/>
            </p:cNvSpPr>
            <p:nvPr/>
          </p:nvSpPr>
          <p:spPr bwMode="auto">
            <a:xfrm>
              <a:off x="3352800" y="2971800"/>
              <a:ext cx="2438400" cy="9144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Enter name of your</a:t>
              </a:r>
            </a:p>
            <a:p>
              <a:pPr algn="ctr">
                <a:defRPr/>
              </a:pPr>
              <a:r>
                <a:rPr lang="en-US" sz="1700" baseline="0" dirty="0">
                  <a:solidFill>
                    <a:srgbClr val="1284A8"/>
                  </a:solidFill>
                </a:rPr>
                <a:t>company and other </a:t>
              </a:r>
            </a:p>
            <a:p>
              <a:pPr algn="ctr">
                <a:defRPr/>
              </a:pPr>
              <a:r>
                <a:rPr lang="en-US" sz="1700" baseline="0" dirty="0">
                  <a:solidFill>
                    <a:srgbClr val="1284A8"/>
                  </a:solidFill>
                </a:rPr>
                <a:t>requested information</a:t>
              </a:r>
            </a:p>
          </p:txBody>
        </p:sp>
        <p:cxnSp>
          <p:nvCxnSpPr>
            <p:cNvPr id="10" name="Straight Arrow Connector 9"/>
            <p:cNvCxnSpPr>
              <a:stCxn id="9" idx="1"/>
            </p:cNvCxnSpPr>
            <p:nvPr/>
          </p:nvCxnSpPr>
          <p:spPr>
            <a:xfrm flipH="1">
              <a:off x="2743200" y="3429000"/>
              <a:ext cx="609600" cy="8001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grpSp>
        <p:nvGrpSpPr>
          <p:cNvPr id="6" name="Group 5"/>
          <p:cNvGrpSpPr>
            <a:grpSpLocks/>
          </p:cNvGrpSpPr>
          <p:nvPr/>
        </p:nvGrpSpPr>
        <p:grpSpPr bwMode="auto">
          <a:xfrm>
            <a:off x="2676525" y="4557711"/>
            <a:ext cx="2667000" cy="804863"/>
            <a:chOff x="2676525" y="4862511"/>
            <a:chExt cx="2667000" cy="804863"/>
          </a:xfrm>
        </p:grpSpPr>
        <p:cxnSp>
          <p:nvCxnSpPr>
            <p:cNvPr id="14" name="Straight Arrow Connector 13"/>
            <p:cNvCxnSpPr/>
            <p:nvPr/>
          </p:nvCxnSpPr>
          <p:spPr bwMode="auto">
            <a:xfrm>
              <a:off x="3352800" y="5305425"/>
              <a:ext cx="0" cy="361949"/>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sp>
          <p:nvSpPr>
            <p:cNvPr id="15" name="AutoShape 15"/>
            <p:cNvSpPr>
              <a:spLocks noChangeArrowheads="1"/>
            </p:cNvSpPr>
            <p:nvPr/>
          </p:nvSpPr>
          <p:spPr bwMode="auto">
            <a:xfrm>
              <a:off x="2676525" y="4862511"/>
              <a:ext cx="2667000" cy="504827"/>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First Community Served </a:t>
              </a:r>
              <a:br>
                <a:rPr lang="en-US" sz="1700" baseline="0" dirty="0">
                  <a:solidFill>
                    <a:srgbClr val="1284A8"/>
                  </a:solidFill>
                </a:rPr>
              </a:br>
              <a:r>
                <a:rPr lang="en-US" sz="1700" baseline="0" dirty="0">
                  <a:solidFill>
                    <a:srgbClr val="1284A8"/>
                  </a:solidFill>
                </a:rPr>
                <a:t>(cable only)</a:t>
              </a:r>
            </a:p>
          </p:txBody>
        </p:sp>
      </p:grpSp>
      <p:sp>
        <p:nvSpPr>
          <p:cNvPr id="51205" name="TextBox 33"/>
          <p:cNvSpPr txBox="1">
            <a:spLocks noChangeArrowheads="1"/>
          </p:cNvSpPr>
          <p:nvPr/>
        </p:nvSpPr>
        <p:spPr bwMode="auto">
          <a:xfrm>
            <a:off x="9677400" y="5715000"/>
            <a:ext cx="185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sp>
        <p:nvSpPr>
          <p:cNvPr id="25"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a:t>
            </a:r>
            <a:r>
              <a:rPr lang="en-US" sz="1000" b="1" baseline="0" dirty="0">
                <a:solidFill>
                  <a:schemeClr val="bg1"/>
                </a:solidFill>
                <a:latin typeface="Arial" charset="0"/>
                <a:ea typeface="ＭＳ Ｐゴシック" charset="0"/>
              </a:rPr>
              <a:t>&gt;  Enter Payment Information </a:t>
            </a:r>
            <a:r>
              <a:rPr lang="en-US" sz="1000" baseline="0" dirty="0">
                <a:solidFill>
                  <a:schemeClr val="accent5"/>
                </a:solidFill>
                <a:latin typeface="Arial" charset="0"/>
                <a:ea typeface="ＭＳ Ｐゴシック" charset="0"/>
              </a:rPr>
              <a:t>&gt; Review &amp; Submit &gt; Confirmation &gt; Contact</a:t>
            </a:r>
          </a:p>
        </p:txBody>
      </p:sp>
      <p:grpSp>
        <p:nvGrpSpPr>
          <p:cNvPr id="33" name="Group 32"/>
          <p:cNvGrpSpPr>
            <a:grpSpLocks/>
          </p:cNvGrpSpPr>
          <p:nvPr/>
        </p:nvGrpSpPr>
        <p:grpSpPr bwMode="auto">
          <a:xfrm>
            <a:off x="3695700" y="5866600"/>
            <a:ext cx="2400299" cy="881860"/>
            <a:chOff x="781050" y="4356889"/>
            <a:chExt cx="2400299" cy="881860"/>
          </a:xfrm>
        </p:grpSpPr>
        <p:sp>
          <p:nvSpPr>
            <p:cNvPr id="34" name="AutoShape 15"/>
            <p:cNvSpPr>
              <a:spLocks noChangeArrowheads="1"/>
            </p:cNvSpPr>
            <p:nvPr/>
          </p:nvSpPr>
          <p:spPr bwMode="auto">
            <a:xfrm>
              <a:off x="781050" y="4676774"/>
              <a:ext cx="2400299" cy="561975"/>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Filing Fee</a:t>
              </a:r>
            </a:p>
            <a:p>
              <a:pPr algn="ctr">
                <a:defRPr/>
              </a:pPr>
              <a:r>
                <a:rPr lang="en-US" sz="1700" baseline="0" dirty="0">
                  <a:solidFill>
                    <a:srgbClr val="1284A8"/>
                  </a:solidFill>
                </a:rPr>
                <a:t>(cable and satellite only)</a:t>
              </a:r>
            </a:p>
          </p:txBody>
        </p:sp>
        <p:cxnSp>
          <p:nvCxnSpPr>
            <p:cNvPr id="35" name="Straight Arrow Connector 34"/>
            <p:cNvCxnSpPr/>
            <p:nvPr/>
          </p:nvCxnSpPr>
          <p:spPr bwMode="auto">
            <a:xfrm flipV="1">
              <a:off x="1981200" y="4356889"/>
              <a:ext cx="0" cy="335762"/>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grpSp>
        <p:nvGrpSpPr>
          <p:cNvPr id="38" name="Group 37"/>
          <p:cNvGrpSpPr>
            <a:grpSpLocks/>
          </p:cNvGrpSpPr>
          <p:nvPr/>
        </p:nvGrpSpPr>
        <p:grpSpPr bwMode="auto">
          <a:xfrm>
            <a:off x="5562600" y="4662489"/>
            <a:ext cx="2514600" cy="709618"/>
            <a:chOff x="1476374" y="5185889"/>
            <a:chExt cx="2514600" cy="603176"/>
          </a:xfrm>
        </p:grpSpPr>
        <p:sp>
          <p:nvSpPr>
            <p:cNvPr id="39" name="AutoShape 15"/>
            <p:cNvSpPr>
              <a:spLocks noChangeArrowheads="1"/>
            </p:cNvSpPr>
            <p:nvPr/>
          </p:nvSpPr>
          <p:spPr bwMode="auto">
            <a:xfrm>
              <a:off x="1781174" y="5185889"/>
              <a:ext cx="2209800" cy="429101"/>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Royalty and </a:t>
              </a:r>
            </a:p>
            <a:p>
              <a:pPr algn="ctr">
                <a:defRPr/>
              </a:pPr>
              <a:r>
                <a:rPr lang="en-US" sz="1700" baseline="0" dirty="0">
                  <a:solidFill>
                    <a:srgbClr val="1284A8"/>
                  </a:solidFill>
                </a:rPr>
                <a:t>Interest (if applicable)</a:t>
              </a:r>
            </a:p>
          </p:txBody>
        </p:sp>
        <p:cxnSp>
          <p:nvCxnSpPr>
            <p:cNvPr id="40" name="Straight Arrow Connector 39"/>
            <p:cNvCxnSpPr>
              <a:stCxn id="39" idx="1"/>
            </p:cNvCxnSpPr>
            <p:nvPr/>
          </p:nvCxnSpPr>
          <p:spPr bwMode="auto">
            <a:xfrm flipH="1">
              <a:off x="1476374" y="5400440"/>
              <a:ext cx="304800" cy="388625"/>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grpSp>
        <p:nvGrpSpPr>
          <p:cNvPr id="22" name="Group 21"/>
          <p:cNvGrpSpPr>
            <a:grpSpLocks/>
          </p:cNvGrpSpPr>
          <p:nvPr/>
        </p:nvGrpSpPr>
        <p:grpSpPr bwMode="auto">
          <a:xfrm>
            <a:off x="1181100" y="5866600"/>
            <a:ext cx="2209800" cy="929485"/>
            <a:chOff x="1866900" y="4636289"/>
            <a:chExt cx="2209800" cy="929485"/>
          </a:xfrm>
        </p:grpSpPr>
        <p:sp>
          <p:nvSpPr>
            <p:cNvPr id="13" name="AutoShape 15"/>
            <p:cNvSpPr>
              <a:spLocks noChangeArrowheads="1"/>
            </p:cNvSpPr>
            <p:nvPr/>
          </p:nvSpPr>
          <p:spPr bwMode="auto">
            <a:xfrm>
              <a:off x="1866900" y="4956174"/>
              <a:ext cx="2209800" cy="6096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Identification Number</a:t>
              </a:r>
            </a:p>
            <a:p>
              <a:pPr algn="ctr">
                <a:defRPr/>
              </a:pPr>
              <a:r>
                <a:rPr lang="en-US" sz="1700" baseline="0" dirty="0">
                  <a:solidFill>
                    <a:srgbClr val="1284A8"/>
                  </a:solidFill>
                </a:rPr>
                <a:t>(see next slide)</a:t>
              </a:r>
            </a:p>
          </p:txBody>
        </p:sp>
        <p:cxnSp>
          <p:nvCxnSpPr>
            <p:cNvPr id="52" name="Straight Arrow Connector 51"/>
            <p:cNvCxnSpPr/>
            <p:nvPr/>
          </p:nvCxnSpPr>
          <p:spPr bwMode="auto">
            <a:xfrm flipV="1">
              <a:off x="3200400" y="4636289"/>
              <a:ext cx="0" cy="335762"/>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grpSp>
        <p:nvGrpSpPr>
          <p:cNvPr id="2" name="Group 1"/>
          <p:cNvGrpSpPr>
            <a:grpSpLocks/>
          </p:cNvGrpSpPr>
          <p:nvPr/>
        </p:nvGrpSpPr>
        <p:grpSpPr bwMode="auto">
          <a:xfrm>
            <a:off x="990600" y="4619625"/>
            <a:ext cx="1295400" cy="762002"/>
            <a:chOff x="952500" y="5333998"/>
            <a:chExt cx="1295400" cy="762002"/>
          </a:xfrm>
        </p:grpSpPr>
        <p:sp>
          <p:nvSpPr>
            <p:cNvPr id="11" name="AutoShape 15"/>
            <p:cNvSpPr>
              <a:spLocks noChangeArrowheads="1"/>
            </p:cNvSpPr>
            <p:nvPr/>
          </p:nvSpPr>
          <p:spPr bwMode="auto">
            <a:xfrm>
              <a:off x="952500" y="5333998"/>
              <a:ext cx="1295400" cy="3810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Filing Period</a:t>
              </a:r>
            </a:p>
          </p:txBody>
        </p:sp>
        <p:cxnSp>
          <p:nvCxnSpPr>
            <p:cNvPr id="12" name="Straight Arrow Connector 11"/>
            <p:cNvCxnSpPr/>
            <p:nvPr/>
          </p:nvCxnSpPr>
          <p:spPr bwMode="auto">
            <a:xfrm>
              <a:off x="2057400" y="5715000"/>
              <a:ext cx="0" cy="3810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bwMode="auto">
            <a:xfrm>
              <a:off x="1600200" y="5715000"/>
              <a:ext cx="0" cy="3810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ppt_x"/>
                                          </p:val>
                                        </p:tav>
                                        <p:tav tm="100000">
                                          <p:val>
                                            <p:strVal val="#ppt_x"/>
                                          </p:val>
                                        </p:tav>
                                      </p:tavLst>
                                    </p:anim>
                                    <p:anim calcmode="lin" valueType="num">
                                      <p:cBhvr additive="base">
                                        <p:cTn id="32"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1000" fill="hold"/>
                                        <p:tgtEl>
                                          <p:spTgt spid="38"/>
                                        </p:tgtEl>
                                        <p:attrNameLst>
                                          <p:attrName>ppt_x</p:attrName>
                                        </p:attrNameLst>
                                      </p:cBhvr>
                                      <p:tavLst>
                                        <p:tav tm="0">
                                          <p:val>
                                            <p:strVal val="#ppt_x"/>
                                          </p:val>
                                        </p:tav>
                                        <p:tav tm="100000">
                                          <p:val>
                                            <p:strVal val="#ppt_x"/>
                                          </p:val>
                                        </p:tav>
                                      </p:tavLst>
                                    </p:anim>
                                    <p:anim calcmode="lin" valueType="num">
                                      <p:cBhvr additive="base">
                                        <p:cTn id="38"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descr="ID Number.png"/>
          <p:cNvPicPr>
            <a:picLocks noChangeAspect="1"/>
          </p:cNvPicPr>
          <p:nvPr/>
        </p:nvPicPr>
        <p:blipFill rotWithShape="1">
          <a:blip r:embed="rId3">
            <a:extLst>
              <a:ext uri="{28A0092B-C50C-407E-A947-70E740481C1C}">
                <a14:useLocalDpi xmlns:a14="http://schemas.microsoft.com/office/drawing/2010/main" val="0"/>
              </a:ext>
            </a:extLst>
          </a:blip>
          <a:srcRect t="9014" r="3615" b="16836"/>
          <a:stretch/>
        </p:blipFill>
        <p:spPr bwMode="auto">
          <a:xfrm>
            <a:off x="419580" y="1981199"/>
            <a:ext cx="836516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3"/>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Identification Number</a:t>
            </a:r>
            <a:endParaRPr lang="en-US" altLang="en-US" sz="1800" dirty="0">
              <a:solidFill>
                <a:srgbClr val="FF0000"/>
              </a:solidFill>
              <a:latin typeface="Arial" pitchFamily="34" charset="0"/>
            </a:endParaRPr>
          </a:p>
        </p:txBody>
      </p:sp>
      <p:sp>
        <p:nvSpPr>
          <p:cNvPr id="2" name="Oval 1"/>
          <p:cNvSpPr>
            <a:spLocks noChangeArrowheads="1"/>
          </p:cNvSpPr>
          <p:nvPr/>
        </p:nvSpPr>
        <p:spPr bwMode="auto">
          <a:xfrm>
            <a:off x="2286000" y="5373835"/>
            <a:ext cx="898525" cy="898525"/>
          </a:xfrm>
          <a:prstGeom prst="ellipse">
            <a:avLst/>
          </a:prstGeom>
          <a:noFill/>
          <a:ln w="38100">
            <a:solidFill>
              <a:srgbClr val="EA8000"/>
            </a:solidFill>
            <a:round/>
            <a:headEnd/>
            <a:tailEnd/>
          </a:ln>
          <a:effectLst>
            <a:outerShdw blurRad="57150" dist="38100" dir="5400000" algn="ctr" rotWithShape="0">
              <a:srgbClr val="484848">
                <a:alpha val="48000"/>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endParaRPr lang="en-US" altLang="en-US" dirty="0">
              <a:solidFill>
                <a:srgbClr val="FFFFFF"/>
              </a:solidFill>
              <a:latin typeface="Arial" pitchFamily="34" charset="0"/>
            </a:endParaRPr>
          </a:p>
        </p:txBody>
      </p:sp>
      <p:sp>
        <p:nvSpPr>
          <p:cNvPr id="7"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a:t>
            </a:r>
            <a:r>
              <a:rPr lang="en-US" sz="1000" b="1" baseline="0" dirty="0">
                <a:solidFill>
                  <a:schemeClr val="bg1"/>
                </a:solidFill>
                <a:latin typeface="Arial" charset="0"/>
                <a:ea typeface="ＭＳ Ｐゴシック" charset="0"/>
              </a:rPr>
              <a:t>&gt;  Enter Payment Information </a:t>
            </a:r>
            <a:r>
              <a:rPr lang="en-US" sz="1000" baseline="0" dirty="0">
                <a:solidFill>
                  <a:schemeClr val="accent5"/>
                </a:solidFill>
                <a:latin typeface="Arial" charset="0"/>
                <a:ea typeface="ＭＳ Ｐゴシック" charset="0"/>
              </a:rPr>
              <a:t>&gt; Review &amp; Submit &gt; Confirmation &gt; Contact</a:t>
            </a:r>
          </a:p>
        </p:txBody>
      </p:sp>
      <p:sp>
        <p:nvSpPr>
          <p:cNvPr id="13" name="AutoShape 15"/>
          <p:cNvSpPr>
            <a:spLocks noChangeArrowheads="1"/>
          </p:cNvSpPr>
          <p:nvPr/>
        </p:nvSpPr>
        <p:spPr bwMode="auto">
          <a:xfrm>
            <a:off x="2568169" y="2362200"/>
            <a:ext cx="5966231" cy="28194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r>
              <a:rPr lang="en-US" altLang="en-US" sz="1500" baseline="0" dirty="0">
                <a:solidFill>
                  <a:srgbClr val="1284A8"/>
                </a:solidFill>
                <a:latin typeface="Arial" pitchFamily="34" charset="0"/>
              </a:rPr>
              <a:t>To </a:t>
            </a:r>
            <a:r>
              <a:rPr lang="en-US" altLang="en-US" sz="1500" baseline="0" dirty="0">
                <a:solidFill>
                  <a:srgbClr val="1284A8"/>
                </a:solidFill>
                <a:latin typeface="Arial" pitchFamily="34" charset="0"/>
                <a:cs typeface="Arial" pitchFamily="34" charset="0"/>
              </a:rPr>
              <a:t>proceed, a system identification number is required—a </a:t>
            </a:r>
          </a:p>
          <a:p>
            <a:pPr eaLnBrk="1" hangingPunct="1">
              <a:spcAft>
                <a:spcPts val="1200"/>
              </a:spcAft>
            </a:pPr>
            <a:r>
              <a:rPr lang="en-US" altLang="en-US" sz="1500" baseline="0" dirty="0">
                <a:solidFill>
                  <a:srgbClr val="1284A8"/>
                </a:solidFill>
                <a:latin typeface="Arial" pitchFamily="34" charset="0"/>
                <a:cs typeface="Arial" pitchFamily="34" charset="0"/>
              </a:rPr>
              <a:t>unique number assigned by the Licensing Division. </a:t>
            </a:r>
          </a:p>
          <a:p>
            <a:pPr eaLnBrk="1" hangingPunct="1"/>
            <a:r>
              <a:rPr lang="en-US" altLang="en-US" sz="1500" baseline="0" dirty="0">
                <a:solidFill>
                  <a:srgbClr val="1284A8"/>
                </a:solidFill>
                <a:latin typeface="Arial" pitchFamily="34" charset="0"/>
                <a:cs typeface="Arial" pitchFamily="34" charset="0"/>
              </a:rPr>
              <a:t>If you are filing your statements of account electronically, add </a:t>
            </a:r>
          </a:p>
          <a:p>
            <a:pPr eaLnBrk="1" hangingPunct="1">
              <a:spcAft>
                <a:spcPts val="1200"/>
              </a:spcAft>
            </a:pPr>
            <a:r>
              <a:rPr lang="en-US" altLang="en-US" sz="1500" baseline="0" dirty="0">
                <a:solidFill>
                  <a:srgbClr val="1284A8"/>
                </a:solidFill>
                <a:latin typeface="Arial" pitchFamily="34" charset="0"/>
                <a:cs typeface="Arial" pitchFamily="34" charset="0"/>
              </a:rPr>
              <a:t>an E to the end of your ID# (e.g., 12345E)</a:t>
            </a:r>
          </a:p>
          <a:p>
            <a:pPr eaLnBrk="1" hangingPunct="1"/>
            <a:r>
              <a:rPr lang="en-US" altLang="en-US" sz="1500" baseline="0" dirty="0">
                <a:solidFill>
                  <a:srgbClr val="1284A8"/>
                </a:solidFill>
                <a:latin typeface="Arial" pitchFamily="34" charset="0"/>
                <a:cs typeface="Arial" pitchFamily="34" charset="0"/>
              </a:rPr>
              <a:t>If you are a first-time filer, you may enter 00000 or 99999, and </a:t>
            </a:r>
          </a:p>
          <a:p>
            <a:pPr eaLnBrk="1" hangingPunct="1"/>
            <a:r>
              <a:rPr lang="en-US" altLang="en-US" sz="1500" baseline="0" dirty="0">
                <a:solidFill>
                  <a:srgbClr val="1284A8"/>
                </a:solidFill>
                <a:latin typeface="Arial" pitchFamily="34" charset="0"/>
                <a:cs typeface="Arial" pitchFamily="34" charset="0"/>
              </a:rPr>
              <a:t>upon receipt of the statement, the Division will assign a system </a:t>
            </a:r>
          </a:p>
          <a:p>
            <a:pPr eaLnBrk="1" hangingPunct="1">
              <a:spcAft>
                <a:spcPts val="1200"/>
              </a:spcAft>
            </a:pPr>
            <a:r>
              <a:rPr lang="en-US" altLang="en-US" sz="1500" baseline="0" dirty="0">
                <a:solidFill>
                  <a:srgbClr val="1284A8"/>
                </a:solidFill>
                <a:latin typeface="Arial" pitchFamily="34" charset="0"/>
                <a:cs typeface="Arial" pitchFamily="34" charset="0"/>
              </a:rPr>
              <a:t>identification number.  </a:t>
            </a:r>
          </a:p>
          <a:p>
            <a:pPr eaLnBrk="1" hangingPunct="1"/>
            <a:r>
              <a:rPr lang="en-US" altLang="en-US" sz="1500" baseline="0" dirty="0">
                <a:solidFill>
                  <a:srgbClr val="1284A8"/>
                </a:solidFill>
                <a:latin typeface="Arial" pitchFamily="34" charset="0"/>
                <a:cs typeface="Arial" pitchFamily="34" charset="0"/>
              </a:rPr>
              <a:t>If you do not know the identification number, contact the </a:t>
            </a:r>
          </a:p>
          <a:p>
            <a:pPr eaLnBrk="1" hangingPunct="1"/>
            <a:r>
              <a:rPr lang="en-US" altLang="en-US" sz="1500" baseline="0" dirty="0">
                <a:solidFill>
                  <a:srgbClr val="1284A8"/>
                </a:solidFill>
                <a:latin typeface="Arial" pitchFamily="34" charset="0"/>
                <a:cs typeface="Arial" pitchFamily="34" charset="0"/>
              </a:rPr>
              <a:t>Licensing Division at (202) 707-8150 or </a:t>
            </a:r>
            <a:r>
              <a:rPr lang="en-US" altLang="en-US" sz="1500" i="1" baseline="0" dirty="0">
                <a:solidFill>
                  <a:srgbClr val="1284A8"/>
                </a:solidFill>
                <a:latin typeface="Arial" pitchFamily="34" charset="0"/>
                <a:cs typeface="Arial" pitchFamily="34" charset="0"/>
                <a:hlinkClick r:id="rId4"/>
              </a:rPr>
              <a:t>licensing@copyright.gov</a:t>
            </a:r>
            <a:r>
              <a:rPr lang="en-US" altLang="en-US" sz="1500" baseline="0" dirty="0">
                <a:solidFill>
                  <a:srgbClr val="1284A8"/>
                </a:solidFill>
                <a:latin typeface="Arial" pitchFamily="34" charset="0"/>
                <a:cs typeface="Arial" pitchFamily="34" charset="0"/>
              </a:rPr>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Form Fill-In.png"/>
          <p:cNvPicPr>
            <a:picLocks noChangeAspect="1"/>
          </p:cNvPicPr>
          <p:nvPr/>
        </p:nvPicPr>
        <p:blipFill rotWithShape="1">
          <a:blip r:embed="rId3">
            <a:extLst>
              <a:ext uri="{28A0092B-C50C-407E-A947-70E740481C1C}">
                <a14:useLocalDpi xmlns:a14="http://schemas.microsoft.com/office/drawing/2010/main" val="0"/>
              </a:ext>
            </a:extLst>
          </a:blip>
          <a:srcRect l="-101" t="11787" r="101" b="11678"/>
          <a:stretch/>
        </p:blipFill>
        <p:spPr bwMode="auto">
          <a:xfrm>
            <a:off x="304800" y="1912938"/>
            <a:ext cx="8458200"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3"/>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Pay Royalty and Filing Fees</a:t>
            </a:r>
          </a:p>
        </p:txBody>
      </p:sp>
      <p:sp>
        <p:nvSpPr>
          <p:cNvPr id="53251" name="TextBox 33"/>
          <p:cNvSpPr txBox="1">
            <a:spLocks noChangeArrowheads="1"/>
          </p:cNvSpPr>
          <p:nvPr/>
        </p:nvSpPr>
        <p:spPr bwMode="auto">
          <a:xfrm>
            <a:off x="9786938" y="6230938"/>
            <a:ext cx="185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sp>
        <p:nvSpPr>
          <p:cNvPr id="53252" name="TextBox 46"/>
          <p:cNvSpPr txBox="1">
            <a:spLocks noChangeArrowheads="1"/>
          </p:cNvSpPr>
          <p:nvPr/>
        </p:nvSpPr>
        <p:spPr bwMode="auto">
          <a:xfrm>
            <a:off x="10040938" y="5232400"/>
            <a:ext cx="185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grpSp>
        <p:nvGrpSpPr>
          <p:cNvPr id="5" name="Group 4"/>
          <p:cNvGrpSpPr>
            <a:grpSpLocks/>
          </p:cNvGrpSpPr>
          <p:nvPr/>
        </p:nvGrpSpPr>
        <p:grpSpPr bwMode="auto">
          <a:xfrm>
            <a:off x="4724400" y="5612209"/>
            <a:ext cx="3333750" cy="892969"/>
            <a:chOff x="4686300" y="5715000"/>
            <a:chExt cx="3333750" cy="892969"/>
          </a:xfrm>
        </p:grpSpPr>
        <p:sp>
          <p:nvSpPr>
            <p:cNvPr id="29" name="AutoShape 15"/>
            <p:cNvSpPr>
              <a:spLocks noChangeArrowheads="1"/>
            </p:cNvSpPr>
            <p:nvPr/>
          </p:nvSpPr>
          <p:spPr bwMode="auto">
            <a:xfrm>
              <a:off x="5619750" y="5715000"/>
              <a:ext cx="2400300" cy="7620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Save or print this page, </a:t>
              </a:r>
            </a:p>
            <a:p>
              <a:pPr algn="ctr">
                <a:defRPr/>
              </a:pPr>
              <a:r>
                <a:rPr lang="en-US" sz="1700" baseline="0" dirty="0">
                  <a:solidFill>
                    <a:srgbClr val="1284A8"/>
                  </a:solidFill>
                </a:rPr>
                <a:t>then click </a:t>
              </a:r>
              <a:r>
                <a:rPr lang="en-US" sz="1700" i="1" baseline="0" dirty="0">
                  <a:solidFill>
                    <a:srgbClr val="1284A8"/>
                  </a:solidFill>
                </a:rPr>
                <a:t>Continue.</a:t>
              </a:r>
            </a:p>
          </p:txBody>
        </p:sp>
        <p:cxnSp>
          <p:nvCxnSpPr>
            <p:cNvPr id="30" name="Straight Arrow Connector 29"/>
            <p:cNvCxnSpPr>
              <a:stCxn id="29" idx="1"/>
            </p:cNvCxnSpPr>
            <p:nvPr/>
          </p:nvCxnSpPr>
          <p:spPr bwMode="auto">
            <a:xfrm flipH="1">
              <a:off x="4686300" y="6096000"/>
              <a:ext cx="933450" cy="511969"/>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
        <p:nvSpPr>
          <p:cNvPr id="11"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a:t>
            </a:r>
            <a:r>
              <a:rPr lang="en-US" sz="1000" b="1" baseline="0" dirty="0">
                <a:solidFill>
                  <a:schemeClr val="bg1"/>
                </a:solidFill>
                <a:latin typeface="Arial" charset="0"/>
                <a:ea typeface="ＭＳ Ｐゴシック" charset="0"/>
              </a:rPr>
              <a:t>&gt;  Enter Payment Information </a:t>
            </a:r>
            <a:r>
              <a:rPr lang="en-US" sz="1000" baseline="0" dirty="0">
                <a:solidFill>
                  <a:schemeClr val="accent5"/>
                </a:solidFill>
                <a:latin typeface="Arial" charset="0"/>
                <a:ea typeface="ＭＳ Ｐゴシック" charset="0"/>
              </a:rPr>
              <a:t>&gt; Review &amp; Submit &gt; Confirmation &gt; Contact</a:t>
            </a:r>
          </a:p>
        </p:txBody>
      </p:sp>
      <p:grpSp>
        <p:nvGrpSpPr>
          <p:cNvPr id="23" name="Group 22"/>
          <p:cNvGrpSpPr>
            <a:grpSpLocks/>
          </p:cNvGrpSpPr>
          <p:nvPr/>
        </p:nvGrpSpPr>
        <p:grpSpPr bwMode="auto">
          <a:xfrm>
            <a:off x="2125662" y="4325938"/>
            <a:ext cx="3436938" cy="2036762"/>
            <a:chOff x="2133599" y="4572000"/>
            <a:chExt cx="3436938" cy="2036762"/>
          </a:xfrm>
        </p:grpSpPr>
        <p:sp>
          <p:nvSpPr>
            <p:cNvPr id="18" name="AutoShape 15"/>
            <p:cNvSpPr>
              <a:spLocks noChangeArrowheads="1"/>
            </p:cNvSpPr>
            <p:nvPr/>
          </p:nvSpPr>
          <p:spPr bwMode="auto">
            <a:xfrm>
              <a:off x="2133599" y="4572000"/>
              <a:ext cx="3436938" cy="10668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r>
                <a:rPr lang="en-US" altLang="en-US" sz="1700" baseline="0" dirty="0">
                  <a:solidFill>
                    <a:srgbClr val="1284A8"/>
                  </a:solidFill>
                  <a:latin typeface="Arial" pitchFamily="34" charset="0"/>
                </a:rPr>
                <a:t>The screen allows you to enter </a:t>
              </a:r>
            </a:p>
            <a:p>
              <a:pPr algn="ctr" eaLnBrk="1" hangingPunct="1"/>
              <a:r>
                <a:rPr lang="en-US" altLang="en-US" sz="1700" baseline="0" dirty="0">
                  <a:solidFill>
                    <a:srgbClr val="1284A8"/>
                  </a:solidFill>
                  <a:latin typeface="Arial" pitchFamily="34" charset="0"/>
                </a:rPr>
                <a:t>additional fees, reset fields, save, </a:t>
              </a:r>
            </a:p>
            <a:p>
              <a:pPr algn="ctr" eaLnBrk="1" hangingPunct="1"/>
              <a:r>
                <a:rPr lang="en-US" altLang="en-US" sz="1700" baseline="0" dirty="0">
                  <a:solidFill>
                    <a:srgbClr val="1284A8"/>
                  </a:solidFill>
                  <a:latin typeface="Arial" pitchFamily="34" charset="0"/>
                </a:rPr>
                <a:t>and download a PDF preview.</a:t>
              </a:r>
              <a:endParaRPr lang="en-US" altLang="en-US" sz="1700" baseline="0" dirty="0">
                <a:solidFill>
                  <a:srgbClr val="1284A8"/>
                </a:solidFill>
                <a:latin typeface="Arial" pitchFamily="34" charset="0"/>
                <a:cs typeface="Arial" pitchFamily="34" charset="0"/>
              </a:endParaRPr>
            </a:p>
          </p:txBody>
        </p:sp>
        <p:cxnSp>
          <p:nvCxnSpPr>
            <p:cNvPr id="16" name="Straight Arrow Connector 15"/>
            <p:cNvCxnSpPr/>
            <p:nvPr/>
          </p:nvCxnSpPr>
          <p:spPr bwMode="auto">
            <a:xfrm flipV="1">
              <a:off x="2827337" y="5638800"/>
              <a:ext cx="0" cy="969962"/>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bwMode="auto">
            <a:xfrm flipV="1">
              <a:off x="3886200" y="5638800"/>
              <a:ext cx="0" cy="969962"/>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bwMode="auto">
            <a:xfrm flipV="1">
              <a:off x="3429000" y="5638800"/>
              <a:ext cx="0" cy="838200"/>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flipV="1">
              <a:off x="4343400" y="5638800"/>
              <a:ext cx="0" cy="855662"/>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grpSp>
      <p:sp>
        <p:nvSpPr>
          <p:cNvPr id="21" name="AutoShape 15"/>
          <p:cNvSpPr>
            <a:spLocks noChangeArrowheads="1"/>
          </p:cNvSpPr>
          <p:nvPr/>
        </p:nvSpPr>
        <p:spPr bwMode="auto">
          <a:xfrm>
            <a:off x="4724400" y="2819400"/>
            <a:ext cx="3048000" cy="8382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r>
              <a:rPr lang="en-US" altLang="en-US" sz="1700" b="1" baseline="0" dirty="0">
                <a:solidFill>
                  <a:srgbClr val="1284A8"/>
                </a:solidFill>
                <a:latin typeface="Arial" pitchFamily="34" charset="0"/>
              </a:rPr>
              <a:t>Important: </a:t>
            </a:r>
            <a:r>
              <a:rPr lang="en-US" altLang="en-US" sz="1700" baseline="0" dirty="0">
                <a:solidFill>
                  <a:srgbClr val="1284A8"/>
                </a:solidFill>
                <a:latin typeface="Arial" pitchFamily="34" charset="0"/>
              </a:rPr>
              <a:t>Make sure to</a:t>
            </a:r>
          </a:p>
          <a:p>
            <a:pPr algn="ctr" eaLnBrk="1" hangingPunct="1"/>
            <a:r>
              <a:rPr lang="en-US" altLang="en-US" sz="1700" baseline="0" dirty="0">
                <a:solidFill>
                  <a:srgbClr val="1284A8"/>
                </a:solidFill>
                <a:latin typeface="Arial" pitchFamily="34" charset="0"/>
                <a:cs typeface="Arial" pitchFamily="34" charset="0"/>
              </a:rPr>
              <a:t>save or print before continuing.</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p:cNvSpPr>
          <p:nvPr>
            <p:ph type="title"/>
          </p:nvPr>
        </p:nvSpPr>
        <p:spPr>
          <a:xfrm>
            <a:off x="1600200" y="-1"/>
            <a:ext cx="7315200" cy="1406525"/>
          </a:xfrm>
        </p:spPr>
        <p:txBody>
          <a:bodyPr anchor="ctr"/>
          <a:lstStyle/>
          <a:p>
            <a:pPr eaLnBrk="1" hangingPunct="1"/>
            <a:r>
              <a:rPr lang="en-US" altLang="en-US" dirty="0">
                <a:latin typeface="Arial" pitchFamily="34" charset="0"/>
              </a:rPr>
              <a:t>Cable and Satellite Filing Fees</a:t>
            </a:r>
          </a:p>
        </p:txBody>
      </p:sp>
      <p:sp>
        <p:nvSpPr>
          <p:cNvPr id="34818" name="Rectangle 6"/>
          <p:cNvSpPr>
            <a:spLocks noGrp="1"/>
          </p:cNvSpPr>
          <p:nvPr>
            <p:ph type="body" sz="half" idx="1"/>
          </p:nvPr>
        </p:nvSpPr>
        <p:spPr>
          <a:xfrm>
            <a:off x="457200" y="1905000"/>
            <a:ext cx="8153400" cy="4800600"/>
          </a:xfrm>
        </p:spPr>
        <p:txBody>
          <a:bodyPr/>
          <a:lstStyle/>
          <a:p>
            <a:pPr eaLnBrk="1" hangingPunct="1">
              <a:lnSpc>
                <a:spcPct val="110000"/>
              </a:lnSpc>
            </a:pPr>
            <a:r>
              <a:rPr lang="en-US" altLang="en-US" dirty="0">
                <a:latin typeface="Arial" pitchFamily="34" charset="0"/>
              </a:rPr>
              <a:t>Effective January 1, 2014, pursuant to the Satellite Television Extension and Localism Act of 2010 (STELA), which granted authority to the Copyright Office to establish fees for the filing of statements of account (SOAs) under the section 111, 119, and 122 statutory licenses, the Office now assesses filing fees for ALL SOAs for current, past, and future</a:t>
            </a:r>
            <a:r>
              <a:rPr lang="en-US" altLang="en-US" sz="1400" dirty="0">
                <a:latin typeface="Arial" pitchFamily="34" charset="0"/>
              </a:rPr>
              <a:t> </a:t>
            </a:r>
            <a:r>
              <a:rPr lang="en-US" altLang="en-US" dirty="0">
                <a:latin typeface="Arial" pitchFamily="34" charset="0"/>
              </a:rPr>
              <a:t>accounting periods.</a:t>
            </a:r>
            <a:r>
              <a:rPr lang="en-US" altLang="en-US" sz="1400" dirty="0">
                <a:latin typeface="Arial" pitchFamily="34" charset="0"/>
              </a:rPr>
              <a:t> </a:t>
            </a:r>
            <a:r>
              <a:rPr lang="en-US" altLang="en-US" dirty="0">
                <a:latin typeface="Arial" pitchFamily="34" charset="0"/>
              </a:rPr>
              <a:t>Licensing Division filing fees: </a:t>
            </a:r>
          </a:p>
          <a:p>
            <a:pPr eaLnBrk="1" hangingPunct="1">
              <a:lnSpc>
                <a:spcPct val="110000"/>
              </a:lnSpc>
              <a:buFont typeface="Times" charset="0"/>
              <a:buNone/>
            </a:pPr>
            <a:r>
              <a:rPr lang="en-US" altLang="en-US" dirty="0">
                <a:latin typeface="Arial" pitchFamily="34" charset="0"/>
              </a:rPr>
              <a:t>	Cable SA-1: $15	Cable SA-3: $725	</a:t>
            </a:r>
          </a:p>
          <a:p>
            <a:pPr eaLnBrk="1" hangingPunct="1">
              <a:lnSpc>
                <a:spcPct val="110000"/>
              </a:lnSpc>
              <a:buFont typeface="Times" charset="0"/>
              <a:buNone/>
            </a:pPr>
            <a:r>
              <a:rPr lang="en-US" altLang="en-US" dirty="0">
                <a:latin typeface="Arial" pitchFamily="34" charset="0"/>
              </a:rPr>
              <a:t>	Cable SA-2: $20	Satellite SA: $725</a:t>
            </a:r>
          </a:p>
          <a:p>
            <a:pPr eaLnBrk="1" hangingPunct="1">
              <a:lnSpc>
                <a:spcPct val="110000"/>
              </a:lnSpc>
            </a:pPr>
            <a:r>
              <a:rPr lang="en-US" altLang="en-US" dirty="0">
                <a:latin typeface="Arial" pitchFamily="34" charset="0"/>
              </a:rPr>
              <a:t>For details, see the </a:t>
            </a:r>
            <a:r>
              <a:rPr lang="en-US" altLang="en-US" i="1" dirty="0">
                <a:latin typeface="Arial" pitchFamily="34" charset="0"/>
              </a:rPr>
              <a:t>Federal Register</a:t>
            </a:r>
            <a:r>
              <a:rPr lang="en-US" altLang="en-US" dirty="0">
                <a:latin typeface="Arial" pitchFamily="34" charset="0"/>
              </a:rPr>
              <a:t>, November 29, 2013 (78 FR 71498). Please be advised that the filing fee is deducted </a:t>
            </a:r>
            <a:r>
              <a:rPr lang="en-US" altLang="en-US" i="1" dirty="0">
                <a:latin typeface="Arial" pitchFamily="34" charset="0"/>
              </a:rPr>
              <a:t>before</a:t>
            </a:r>
            <a:r>
              <a:rPr lang="en-US" altLang="en-US" dirty="0">
                <a:latin typeface="Arial" pitchFamily="34" charset="0"/>
              </a:rPr>
              <a:t> the royalty payment is credited; thus the omission of the appropriate filing fee will result in an underpayment of royalty fees. Please remit the royalty fee and filing fee in one EFT payment. </a:t>
            </a:r>
          </a:p>
        </p:txBody>
      </p:sp>
      <p:sp>
        <p:nvSpPr>
          <p:cNvPr id="7"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a:t>
            </a:r>
            <a:r>
              <a:rPr lang="en-US" sz="1000" b="1" baseline="0" dirty="0">
                <a:solidFill>
                  <a:schemeClr val="bg1"/>
                </a:solidFill>
                <a:latin typeface="Arial" charset="0"/>
                <a:ea typeface="ＭＳ Ｐゴシック" charset="0"/>
              </a:rPr>
              <a:t>&gt;  Enter Payment Information </a:t>
            </a:r>
            <a:r>
              <a:rPr lang="en-US" sz="1000" baseline="0" dirty="0">
                <a:solidFill>
                  <a:schemeClr val="accent5"/>
                </a:solidFill>
                <a:latin typeface="Arial" charset="0"/>
                <a:ea typeface="ＭＳ Ｐゴシック" charset="0"/>
              </a:rPr>
              <a:t>&gt; Review &amp; Submit &gt; Confirmation &gt; Contact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Enter_Payment_Info_Screen.png"/>
          <p:cNvPicPr>
            <a:picLocks noChangeAspect="1"/>
          </p:cNvPicPr>
          <p:nvPr/>
        </p:nvPicPr>
        <p:blipFill rotWithShape="1">
          <a:blip r:embed="rId3">
            <a:extLst>
              <a:ext uri="{28A0092B-C50C-407E-A947-70E740481C1C}">
                <a14:useLocalDpi xmlns:a14="http://schemas.microsoft.com/office/drawing/2010/main" val="0"/>
              </a:ext>
            </a:extLst>
          </a:blip>
          <a:srcRect t="6544" b="37383"/>
          <a:stretch/>
        </p:blipFill>
        <p:spPr bwMode="auto">
          <a:xfrm>
            <a:off x="457200" y="20193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5"/>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Enter Online Payment Information</a:t>
            </a:r>
          </a:p>
        </p:txBody>
      </p:sp>
      <p:grpSp>
        <p:nvGrpSpPr>
          <p:cNvPr id="5" name="Group 4"/>
          <p:cNvGrpSpPr>
            <a:grpSpLocks/>
          </p:cNvGrpSpPr>
          <p:nvPr/>
        </p:nvGrpSpPr>
        <p:grpSpPr bwMode="auto">
          <a:xfrm>
            <a:off x="3543300" y="5667375"/>
            <a:ext cx="3352800" cy="762000"/>
            <a:chOff x="5562600" y="4648200"/>
            <a:chExt cx="3352800" cy="762000"/>
          </a:xfrm>
        </p:grpSpPr>
        <p:sp>
          <p:nvSpPr>
            <p:cNvPr id="13" name="AutoShape 15"/>
            <p:cNvSpPr>
              <a:spLocks noChangeArrowheads="1"/>
            </p:cNvSpPr>
            <p:nvPr/>
          </p:nvSpPr>
          <p:spPr bwMode="auto">
            <a:xfrm>
              <a:off x="6248400" y="4648200"/>
              <a:ext cx="2667000" cy="7620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Select the Account Type </a:t>
              </a:r>
              <a:br>
                <a:rPr lang="en-US" sz="1700" baseline="0" dirty="0">
                  <a:solidFill>
                    <a:srgbClr val="1284A8"/>
                  </a:solidFill>
                </a:rPr>
              </a:br>
              <a:r>
                <a:rPr lang="en-US" sz="1700" baseline="0" dirty="0">
                  <a:solidFill>
                    <a:srgbClr val="1284A8"/>
                  </a:solidFill>
                </a:rPr>
                <a:t>from the drop-down list.</a:t>
              </a:r>
            </a:p>
          </p:txBody>
        </p:sp>
        <p:cxnSp>
          <p:nvCxnSpPr>
            <p:cNvPr id="14" name="Straight Arrow Connector 13"/>
            <p:cNvCxnSpPr/>
            <p:nvPr/>
          </p:nvCxnSpPr>
          <p:spPr bwMode="auto">
            <a:xfrm flipH="1">
              <a:off x="5562600" y="5029200"/>
              <a:ext cx="685800" cy="3048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
        <p:nvSpPr>
          <p:cNvPr id="20"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a:t>
            </a:r>
            <a:r>
              <a:rPr lang="en-US" sz="1000" b="1" baseline="0" dirty="0">
                <a:solidFill>
                  <a:schemeClr val="bg1"/>
                </a:solidFill>
                <a:latin typeface="Arial" charset="0"/>
                <a:ea typeface="ＭＳ Ｐゴシック" charset="0"/>
              </a:rPr>
              <a:t>&gt;  Enter Payment Information </a:t>
            </a:r>
            <a:r>
              <a:rPr lang="en-US" sz="1000" baseline="0" dirty="0">
                <a:solidFill>
                  <a:schemeClr val="accent5"/>
                </a:solidFill>
                <a:latin typeface="Arial" charset="0"/>
                <a:ea typeface="ＭＳ Ｐゴシック" charset="0"/>
              </a:rPr>
              <a:t>&gt; Review &amp; Submit &gt; Confirmation &gt; Contact</a:t>
            </a:r>
          </a:p>
        </p:txBody>
      </p:sp>
      <p:grpSp>
        <p:nvGrpSpPr>
          <p:cNvPr id="4" name="Group 3"/>
          <p:cNvGrpSpPr>
            <a:grpSpLocks/>
          </p:cNvGrpSpPr>
          <p:nvPr/>
        </p:nvGrpSpPr>
        <p:grpSpPr bwMode="auto">
          <a:xfrm>
            <a:off x="3200400" y="4133850"/>
            <a:ext cx="3505200" cy="1295400"/>
            <a:chOff x="3048000" y="4391025"/>
            <a:chExt cx="3505200" cy="1295400"/>
          </a:xfrm>
        </p:grpSpPr>
        <p:sp>
          <p:nvSpPr>
            <p:cNvPr id="9" name="AutoShape 15"/>
            <p:cNvSpPr>
              <a:spLocks noChangeArrowheads="1"/>
            </p:cNvSpPr>
            <p:nvPr/>
          </p:nvSpPr>
          <p:spPr bwMode="auto">
            <a:xfrm>
              <a:off x="3810000" y="4391025"/>
              <a:ext cx="2743200" cy="12954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The screen will show the </a:t>
              </a:r>
            </a:p>
            <a:p>
              <a:pPr algn="ctr">
                <a:defRPr/>
              </a:pPr>
              <a:r>
                <a:rPr lang="en-US" sz="1700" baseline="0" dirty="0">
                  <a:solidFill>
                    <a:srgbClr val="1284A8"/>
                  </a:solidFill>
                </a:rPr>
                <a:t>total amount to be debited,</a:t>
              </a:r>
            </a:p>
            <a:p>
              <a:pPr algn="ctr">
                <a:defRPr/>
              </a:pPr>
              <a:r>
                <a:rPr lang="en-US" sz="1700" baseline="0" dirty="0">
                  <a:solidFill>
                    <a:srgbClr val="1284A8"/>
                  </a:solidFill>
                </a:rPr>
                <a:t>payment date, </a:t>
              </a:r>
            </a:p>
            <a:p>
              <a:pPr algn="ctr">
                <a:defRPr/>
              </a:pPr>
              <a:r>
                <a:rPr lang="en-US" sz="1700" baseline="0" dirty="0">
                  <a:solidFill>
                    <a:srgbClr val="1284A8"/>
                  </a:solidFill>
                </a:rPr>
                <a:t>and account name.</a:t>
              </a:r>
            </a:p>
          </p:txBody>
        </p:sp>
        <p:cxnSp>
          <p:nvCxnSpPr>
            <p:cNvPr id="10" name="Straight Arrow Connector 9"/>
            <p:cNvCxnSpPr/>
            <p:nvPr/>
          </p:nvCxnSpPr>
          <p:spPr bwMode="auto">
            <a:xfrm flipH="1">
              <a:off x="3048000" y="5038725"/>
              <a:ext cx="762000"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bwMode="auto">
            <a:xfrm flipH="1">
              <a:off x="3048000" y="4610100"/>
              <a:ext cx="762000"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bwMode="auto">
            <a:xfrm flipH="1">
              <a:off x="3048000" y="5514975"/>
              <a:ext cx="762000"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Enter_Payment_Info_Screen.png"/>
          <p:cNvPicPr>
            <a:picLocks noChangeAspect="1"/>
          </p:cNvPicPr>
          <p:nvPr/>
        </p:nvPicPr>
        <p:blipFill rotWithShape="1">
          <a:blip r:embed="rId3">
            <a:extLst>
              <a:ext uri="{28A0092B-C50C-407E-A947-70E740481C1C}">
                <a14:useLocalDpi xmlns:a14="http://schemas.microsoft.com/office/drawing/2010/main" val="0"/>
              </a:ext>
            </a:extLst>
          </a:blip>
          <a:srcRect t="37367" b="2702"/>
          <a:stretch/>
        </p:blipFill>
        <p:spPr bwMode="auto">
          <a:xfrm>
            <a:off x="373063" y="1828800"/>
            <a:ext cx="8458200" cy="488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25"/>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Enter Online Payment Information</a:t>
            </a:r>
          </a:p>
        </p:txBody>
      </p:sp>
      <p:sp>
        <p:nvSpPr>
          <p:cNvPr id="20"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a:t>
            </a:r>
            <a:r>
              <a:rPr lang="en-US" sz="1000" b="1" baseline="0" dirty="0">
                <a:solidFill>
                  <a:schemeClr val="bg1"/>
                </a:solidFill>
                <a:latin typeface="Arial" charset="0"/>
                <a:ea typeface="ＭＳ Ｐゴシック" charset="0"/>
              </a:rPr>
              <a:t>&gt;  Enter Payment Information </a:t>
            </a:r>
            <a:r>
              <a:rPr lang="en-US" sz="1000" baseline="0" dirty="0">
                <a:solidFill>
                  <a:schemeClr val="accent5"/>
                </a:solidFill>
                <a:latin typeface="Arial" charset="0"/>
                <a:ea typeface="ＭＳ Ｐゴシック" charset="0"/>
              </a:rPr>
              <a:t>&gt; Review &amp; Submit &gt; Confirmation &gt; Contact</a:t>
            </a:r>
          </a:p>
        </p:txBody>
      </p:sp>
      <p:grpSp>
        <p:nvGrpSpPr>
          <p:cNvPr id="16" name="Group 39938"/>
          <p:cNvGrpSpPr>
            <a:grpSpLocks/>
          </p:cNvGrpSpPr>
          <p:nvPr/>
        </p:nvGrpSpPr>
        <p:grpSpPr bwMode="auto">
          <a:xfrm>
            <a:off x="2514600" y="3303571"/>
            <a:ext cx="4583113" cy="2415390"/>
            <a:chOff x="2998787" y="4038600"/>
            <a:chExt cx="4583113" cy="2415390"/>
          </a:xfrm>
        </p:grpSpPr>
        <p:sp>
          <p:nvSpPr>
            <p:cNvPr id="24" name="AutoShape 15"/>
            <p:cNvSpPr>
              <a:spLocks noChangeArrowheads="1"/>
            </p:cNvSpPr>
            <p:nvPr/>
          </p:nvSpPr>
          <p:spPr bwMode="auto">
            <a:xfrm>
              <a:off x="4229100" y="4038600"/>
              <a:ext cx="3352800" cy="8382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Enter the routing number and the </a:t>
              </a:r>
            </a:p>
            <a:p>
              <a:pPr algn="ctr">
                <a:defRPr/>
              </a:pPr>
              <a:r>
                <a:rPr lang="en-US" sz="1700" baseline="0" dirty="0">
                  <a:solidFill>
                    <a:srgbClr val="1284A8"/>
                  </a:solidFill>
                </a:rPr>
                <a:t>account number for your bank </a:t>
              </a:r>
            </a:p>
            <a:p>
              <a:pPr algn="ctr">
                <a:defRPr/>
              </a:pPr>
              <a:r>
                <a:rPr lang="en-US" sz="1700" baseline="0" dirty="0">
                  <a:solidFill>
                    <a:srgbClr val="1284A8"/>
                  </a:solidFill>
                </a:rPr>
                <a:t>account from a blank check.</a:t>
              </a:r>
            </a:p>
          </p:txBody>
        </p:sp>
        <p:cxnSp>
          <p:nvCxnSpPr>
            <p:cNvPr id="26" name="Straight Arrow Connector 25"/>
            <p:cNvCxnSpPr>
              <a:endCxn id="24" idx="1"/>
            </p:cNvCxnSpPr>
            <p:nvPr/>
          </p:nvCxnSpPr>
          <p:spPr bwMode="auto">
            <a:xfrm flipV="1">
              <a:off x="2998787" y="4457700"/>
              <a:ext cx="1230313" cy="1539089"/>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cxnSp>
          <p:nvCxnSpPr>
            <p:cNvPr id="27" name="Straight Arrow Connector 26"/>
            <p:cNvCxnSpPr>
              <a:endCxn id="24" idx="1"/>
            </p:cNvCxnSpPr>
            <p:nvPr/>
          </p:nvCxnSpPr>
          <p:spPr bwMode="auto">
            <a:xfrm flipV="1">
              <a:off x="3074987" y="4457700"/>
              <a:ext cx="1154113" cy="1996290"/>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grpSp>
      <p:grpSp>
        <p:nvGrpSpPr>
          <p:cNvPr id="28" name="Group 27"/>
          <p:cNvGrpSpPr>
            <a:grpSpLocks/>
          </p:cNvGrpSpPr>
          <p:nvPr/>
        </p:nvGrpSpPr>
        <p:grpSpPr bwMode="auto">
          <a:xfrm>
            <a:off x="2505075" y="4492215"/>
            <a:ext cx="4267201" cy="1843889"/>
            <a:chOff x="2438400" y="5052211"/>
            <a:chExt cx="4267201" cy="1843889"/>
          </a:xfrm>
        </p:grpSpPr>
        <p:sp>
          <p:nvSpPr>
            <p:cNvPr id="29" name="AutoShape 15"/>
            <p:cNvSpPr>
              <a:spLocks noChangeArrowheads="1"/>
            </p:cNvSpPr>
            <p:nvPr/>
          </p:nvSpPr>
          <p:spPr bwMode="auto">
            <a:xfrm>
              <a:off x="3700605" y="5052211"/>
              <a:ext cx="3004996" cy="929489"/>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Click </a:t>
              </a:r>
              <a:r>
                <a:rPr lang="en-US" sz="1700" i="1" baseline="0" dirty="0">
                  <a:solidFill>
                    <a:srgbClr val="1284A8"/>
                  </a:solidFill>
                </a:rPr>
                <a:t>Return to Form </a:t>
              </a:r>
              <a:r>
                <a:rPr lang="en-US" sz="1700" baseline="0" dirty="0">
                  <a:solidFill>
                    <a:srgbClr val="1284A8"/>
                  </a:solidFill>
                </a:rPr>
                <a:t>to make</a:t>
              </a:r>
            </a:p>
            <a:p>
              <a:pPr algn="ctr">
                <a:defRPr/>
              </a:pPr>
              <a:r>
                <a:rPr lang="en-US" sz="1700" baseline="0" dirty="0">
                  <a:solidFill>
                    <a:srgbClr val="1284A8"/>
                  </a:solidFill>
                </a:rPr>
                <a:t>changes or </a:t>
              </a:r>
              <a:r>
                <a:rPr lang="en-US" sz="1700" i="1" baseline="0" dirty="0">
                  <a:solidFill>
                    <a:srgbClr val="1284A8"/>
                  </a:solidFill>
                </a:rPr>
                <a:t>Cancel </a:t>
              </a:r>
              <a:r>
                <a:rPr lang="en-US" sz="1700" baseline="0" dirty="0">
                  <a:solidFill>
                    <a:srgbClr val="1284A8"/>
                  </a:solidFill>
                </a:rPr>
                <a:t>to cancel </a:t>
              </a:r>
              <a:br>
                <a:rPr lang="en-US" sz="1700" baseline="0" dirty="0">
                  <a:solidFill>
                    <a:srgbClr val="1284A8"/>
                  </a:solidFill>
                </a:rPr>
              </a:br>
              <a:r>
                <a:rPr lang="en-US" sz="1700" baseline="0" dirty="0">
                  <a:solidFill>
                    <a:srgbClr val="1284A8"/>
                  </a:solidFill>
                </a:rPr>
                <a:t>the payment.</a:t>
              </a:r>
            </a:p>
          </p:txBody>
        </p:sp>
        <p:cxnSp>
          <p:nvCxnSpPr>
            <p:cNvPr id="30" name="Straight Arrow Connector 29"/>
            <p:cNvCxnSpPr/>
            <p:nvPr/>
          </p:nvCxnSpPr>
          <p:spPr bwMode="auto">
            <a:xfrm flipV="1">
              <a:off x="2438400" y="5536005"/>
              <a:ext cx="1262205" cy="1360095"/>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cxnSp>
          <p:nvCxnSpPr>
            <p:cNvPr id="31" name="Straight Arrow Connector 30"/>
            <p:cNvCxnSpPr>
              <a:endCxn id="29" idx="1"/>
            </p:cNvCxnSpPr>
            <p:nvPr/>
          </p:nvCxnSpPr>
          <p:spPr bwMode="auto">
            <a:xfrm flipV="1">
              <a:off x="3069502" y="5516956"/>
              <a:ext cx="631103" cy="1379144"/>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grpSp>
      <p:grpSp>
        <p:nvGrpSpPr>
          <p:cNvPr id="32" name="Group 31"/>
          <p:cNvGrpSpPr>
            <a:grpSpLocks/>
          </p:cNvGrpSpPr>
          <p:nvPr/>
        </p:nvGrpSpPr>
        <p:grpSpPr bwMode="auto">
          <a:xfrm>
            <a:off x="5791200" y="5509408"/>
            <a:ext cx="2952750" cy="838200"/>
            <a:chOff x="3897313" y="5181600"/>
            <a:chExt cx="2952750" cy="838200"/>
          </a:xfrm>
        </p:grpSpPr>
        <p:sp>
          <p:nvSpPr>
            <p:cNvPr id="33" name="AutoShape 15"/>
            <p:cNvSpPr>
              <a:spLocks noChangeArrowheads="1"/>
            </p:cNvSpPr>
            <p:nvPr/>
          </p:nvSpPr>
          <p:spPr bwMode="auto">
            <a:xfrm>
              <a:off x="4278313" y="5181600"/>
              <a:ext cx="2571750" cy="8382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When the information is </a:t>
              </a:r>
            </a:p>
            <a:p>
              <a:pPr algn="ctr">
                <a:defRPr/>
              </a:pPr>
              <a:r>
                <a:rPr lang="en-US" sz="1700" baseline="0" dirty="0">
                  <a:solidFill>
                    <a:srgbClr val="1284A8"/>
                  </a:solidFill>
                </a:rPr>
                <a:t>correct, click </a:t>
              </a:r>
              <a:r>
                <a:rPr lang="en-US" sz="1700" i="1" baseline="0" dirty="0">
                  <a:solidFill>
                    <a:srgbClr val="1284A8"/>
                  </a:solidFill>
                </a:rPr>
                <a:t>Review and </a:t>
              </a:r>
            </a:p>
            <a:p>
              <a:pPr algn="ctr">
                <a:defRPr/>
              </a:pPr>
              <a:r>
                <a:rPr lang="en-US" sz="1700" i="1" baseline="0" dirty="0">
                  <a:solidFill>
                    <a:srgbClr val="1284A8"/>
                  </a:solidFill>
                </a:rPr>
                <a:t>Submit Payment.</a:t>
              </a:r>
            </a:p>
          </p:txBody>
        </p:sp>
        <p:cxnSp>
          <p:nvCxnSpPr>
            <p:cNvPr id="34" name="Straight Arrow Connector 33"/>
            <p:cNvCxnSpPr/>
            <p:nvPr/>
          </p:nvCxnSpPr>
          <p:spPr bwMode="auto">
            <a:xfrm flipV="1">
              <a:off x="3897313" y="5564579"/>
              <a:ext cx="381000" cy="443717"/>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ppt_x"/>
                                          </p:val>
                                        </p:tav>
                                        <p:tav tm="100000">
                                          <p:val>
                                            <p:strVal val="#ppt_x"/>
                                          </p:val>
                                        </p:tav>
                                      </p:tavLst>
                                    </p:anim>
                                    <p:anim calcmode="lin" valueType="num">
                                      <p:cBhvr additive="base">
                                        <p:cTn id="14"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ppt_x"/>
                                          </p:val>
                                        </p:tav>
                                        <p:tav tm="100000">
                                          <p:val>
                                            <p:strVal val="#ppt_x"/>
                                          </p:val>
                                        </p:tav>
                                      </p:tavLst>
                                    </p:anim>
                                    <p:anim calcmode="lin" valueType="num">
                                      <p:cBhvr additive="base">
                                        <p:cTn id="20"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Authorize Payment.png"/>
          <p:cNvPicPr>
            <a:picLocks noChangeAspect="1"/>
          </p:cNvPicPr>
          <p:nvPr/>
        </p:nvPicPr>
        <p:blipFill rotWithShape="1">
          <a:blip r:embed="rId3">
            <a:extLst>
              <a:ext uri="{28A0092B-C50C-407E-A947-70E740481C1C}">
                <a14:useLocalDpi xmlns:a14="http://schemas.microsoft.com/office/drawing/2010/main" val="0"/>
              </a:ext>
            </a:extLst>
          </a:blip>
          <a:srcRect t="6237" b="36905"/>
          <a:stretch/>
        </p:blipFill>
        <p:spPr bwMode="auto">
          <a:xfrm>
            <a:off x="373063" y="1895475"/>
            <a:ext cx="84582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14"/>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Authorize Payment</a:t>
            </a:r>
          </a:p>
        </p:txBody>
      </p:sp>
      <p:sp>
        <p:nvSpPr>
          <p:cNvPr id="6"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&gt; Enter Payment Information </a:t>
            </a:r>
            <a:r>
              <a:rPr lang="en-US" sz="1000" b="1" baseline="0" dirty="0">
                <a:solidFill>
                  <a:schemeClr val="bg1"/>
                </a:solidFill>
                <a:latin typeface="Arial" charset="0"/>
                <a:ea typeface="ＭＳ Ｐゴシック" charset="0"/>
              </a:rPr>
              <a:t>&gt; Review &amp; Submit </a:t>
            </a:r>
            <a:r>
              <a:rPr lang="en-US" sz="1000" baseline="0" dirty="0">
                <a:solidFill>
                  <a:schemeClr val="accent5"/>
                </a:solidFill>
                <a:latin typeface="Arial" charset="0"/>
                <a:ea typeface="ＭＳ Ｐゴシック" charset="0"/>
              </a:rPr>
              <a:t>&gt; Confirmation &gt; Contact</a:t>
            </a:r>
          </a:p>
        </p:txBody>
      </p:sp>
      <p:grpSp>
        <p:nvGrpSpPr>
          <p:cNvPr id="10" name="Group 9"/>
          <p:cNvGrpSpPr>
            <a:grpSpLocks/>
          </p:cNvGrpSpPr>
          <p:nvPr/>
        </p:nvGrpSpPr>
        <p:grpSpPr bwMode="auto">
          <a:xfrm>
            <a:off x="3352800" y="3886200"/>
            <a:ext cx="3886200" cy="1295400"/>
            <a:chOff x="2971800" y="4357722"/>
            <a:chExt cx="3886200" cy="1295400"/>
          </a:xfrm>
        </p:grpSpPr>
        <p:sp>
          <p:nvSpPr>
            <p:cNvPr id="11" name="AutoShape 15"/>
            <p:cNvSpPr>
              <a:spLocks noChangeArrowheads="1"/>
            </p:cNvSpPr>
            <p:nvPr/>
          </p:nvSpPr>
          <p:spPr bwMode="auto">
            <a:xfrm>
              <a:off x="4267200" y="4357722"/>
              <a:ext cx="2590800" cy="12954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Confirm the payment and </a:t>
              </a:r>
              <a:br>
                <a:rPr lang="en-US" sz="1700" baseline="0" dirty="0">
                  <a:solidFill>
                    <a:srgbClr val="1284A8"/>
                  </a:solidFill>
                </a:rPr>
              </a:br>
              <a:r>
                <a:rPr lang="en-US" sz="1700" baseline="0" dirty="0">
                  <a:solidFill>
                    <a:srgbClr val="1284A8"/>
                  </a:solidFill>
                </a:rPr>
                <a:t>the account information </a:t>
              </a:r>
              <a:br>
                <a:rPr lang="en-US" sz="1700" baseline="0" dirty="0">
                  <a:solidFill>
                    <a:srgbClr val="1284A8"/>
                  </a:solidFill>
                </a:rPr>
              </a:br>
              <a:r>
                <a:rPr lang="en-US" sz="1700" baseline="0" dirty="0">
                  <a:solidFill>
                    <a:srgbClr val="1284A8"/>
                  </a:solidFill>
                </a:rPr>
                <a:t>in the summary are </a:t>
              </a:r>
              <a:br>
                <a:rPr lang="en-US" sz="1700" baseline="0" dirty="0">
                  <a:solidFill>
                    <a:srgbClr val="1284A8"/>
                  </a:solidFill>
                </a:rPr>
              </a:br>
              <a:r>
                <a:rPr lang="en-US" sz="1700" baseline="0" dirty="0">
                  <a:solidFill>
                    <a:srgbClr val="1284A8"/>
                  </a:solidFill>
                </a:rPr>
                <a:t>correct.</a:t>
              </a:r>
            </a:p>
          </p:txBody>
        </p:sp>
        <p:cxnSp>
          <p:nvCxnSpPr>
            <p:cNvPr id="13" name="Straight Arrow Connector 12"/>
            <p:cNvCxnSpPr/>
            <p:nvPr/>
          </p:nvCxnSpPr>
          <p:spPr bwMode="auto">
            <a:xfrm flipH="1">
              <a:off x="2971800" y="4662522"/>
              <a:ext cx="1295400"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bwMode="auto">
            <a:xfrm flipH="1">
              <a:off x="2971800" y="5348322"/>
              <a:ext cx="1295400"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Authorize Payment.png"/>
          <p:cNvPicPr>
            <a:picLocks noChangeAspect="1"/>
          </p:cNvPicPr>
          <p:nvPr/>
        </p:nvPicPr>
        <p:blipFill rotWithShape="1">
          <a:blip r:embed="rId3">
            <a:extLst>
              <a:ext uri="{28A0092B-C50C-407E-A947-70E740481C1C}">
                <a14:useLocalDpi xmlns:a14="http://schemas.microsoft.com/office/drawing/2010/main" val="0"/>
              </a:ext>
            </a:extLst>
          </a:blip>
          <a:srcRect t="37090" b="3854"/>
          <a:stretch/>
        </p:blipFill>
        <p:spPr bwMode="auto">
          <a:xfrm>
            <a:off x="373063" y="1828800"/>
            <a:ext cx="84582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14"/>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Authorize Payment</a:t>
            </a:r>
          </a:p>
        </p:txBody>
      </p:sp>
      <p:sp>
        <p:nvSpPr>
          <p:cNvPr id="6"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&gt; Enter Payment Information </a:t>
            </a:r>
            <a:r>
              <a:rPr lang="en-US" sz="1000" b="1" baseline="0" dirty="0">
                <a:solidFill>
                  <a:schemeClr val="bg1"/>
                </a:solidFill>
                <a:latin typeface="Arial" charset="0"/>
                <a:ea typeface="ＭＳ Ｐゴシック" charset="0"/>
              </a:rPr>
              <a:t>&gt; Review &amp; Submit </a:t>
            </a:r>
            <a:r>
              <a:rPr lang="en-US" sz="1000" baseline="0" dirty="0">
                <a:solidFill>
                  <a:schemeClr val="accent5"/>
                </a:solidFill>
                <a:latin typeface="Arial" charset="0"/>
                <a:ea typeface="ＭＳ Ｐゴシック" charset="0"/>
              </a:rPr>
              <a:t>&gt; Confirmation &gt; Contact</a:t>
            </a:r>
          </a:p>
        </p:txBody>
      </p:sp>
      <p:grpSp>
        <p:nvGrpSpPr>
          <p:cNvPr id="9" name="Group 8"/>
          <p:cNvGrpSpPr>
            <a:grpSpLocks/>
          </p:cNvGrpSpPr>
          <p:nvPr/>
        </p:nvGrpSpPr>
        <p:grpSpPr bwMode="auto">
          <a:xfrm>
            <a:off x="3429000" y="3048000"/>
            <a:ext cx="4343400" cy="1066800"/>
            <a:chOff x="5334000" y="3200400"/>
            <a:chExt cx="3851694" cy="1295400"/>
          </a:xfrm>
        </p:grpSpPr>
        <p:sp>
          <p:nvSpPr>
            <p:cNvPr id="10" name="AutoShape 15"/>
            <p:cNvSpPr>
              <a:spLocks noChangeArrowheads="1"/>
            </p:cNvSpPr>
            <p:nvPr/>
          </p:nvSpPr>
          <p:spPr bwMode="auto">
            <a:xfrm>
              <a:off x="6095611" y="3200400"/>
              <a:ext cx="3090083" cy="12954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r>
                <a:rPr lang="en-US" altLang="en-US" sz="1700" baseline="0" dirty="0">
                  <a:solidFill>
                    <a:srgbClr val="1284A8"/>
                  </a:solidFill>
                  <a:latin typeface="Arial" pitchFamily="34" charset="0"/>
                </a:rPr>
                <a:t>Provide an email address to </a:t>
              </a:r>
              <a:br>
                <a:rPr lang="en-US" altLang="en-US" sz="1700" baseline="0" dirty="0">
                  <a:solidFill>
                    <a:srgbClr val="1284A8"/>
                  </a:solidFill>
                  <a:latin typeface="Arial" pitchFamily="34" charset="0"/>
                </a:rPr>
              </a:br>
              <a:r>
                <a:rPr lang="en-US" altLang="en-US" sz="1700" baseline="0" dirty="0">
                  <a:solidFill>
                    <a:srgbClr val="1284A8"/>
                  </a:solidFill>
                  <a:latin typeface="Arial" pitchFamily="34" charset="0"/>
                </a:rPr>
                <a:t>receive a confirmation email upon </a:t>
              </a:r>
              <a:br>
                <a:rPr lang="en-US" altLang="en-US" sz="1700" baseline="0" dirty="0">
                  <a:solidFill>
                    <a:srgbClr val="1284A8"/>
                  </a:solidFill>
                  <a:latin typeface="Arial" pitchFamily="34" charset="0"/>
                </a:rPr>
              </a:br>
              <a:r>
                <a:rPr lang="en-US" altLang="en-US" sz="1700" baseline="0" dirty="0">
                  <a:solidFill>
                    <a:srgbClr val="1284A8"/>
                  </a:solidFill>
                  <a:latin typeface="Arial" pitchFamily="34" charset="0"/>
                </a:rPr>
                <a:t>completion of this transaction.</a:t>
              </a:r>
              <a:endParaRPr lang="en-US" altLang="en-US" sz="1700" i="1" baseline="0" dirty="0">
                <a:solidFill>
                  <a:srgbClr val="1284A8"/>
                </a:solidFill>
                <a:latin typeface="Arial" pitchFamily="34" charset="0"/>
              </a:endParaRPr>
            </a:p>
          </p:txBody>
        </p:sp>
        <p:cxnSp>
          <p:nvCxnSpPr>
            <p:cNvPr id="11" name="Straight Arrow Connector 10"/>
            <p:cNvCxnSpPr/>
            <p:nvPr/>
          </p:nvCxnSpPr>
          <p:spPr bwMode="auto">
            <a:xfrm flipH="1">
              <a:off x="5334000" y="3809546"/>
              <a:ext cx="761611"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grpSp>
        <p:nvGrpSpPr>
          <p:cNvPr id="27" name="Group 26"/>
          <p:cNvGrpSpPr>
            <a:grpSpLocks/>
          </p:cNvGrpSpPr>
          <p:nvPr/>
        </p:nvGrpSpPr>
        <p:grpSpPr bwMode="auto">
          <a:xfrm>
            <a:off x="4495800" y="5638800"/>
            <a:ext cx="3733800" cy="914400"/>
            <a:chOff x="3657600" y="4876800"/>
            <a:chExt cx="3733800" cy="914400"/>
          </a:xfrm>
        </p:grpSpPr>
        <p:sp>
          <p:nvSpPr>
            <p:cNvPr id="28" name="AutoShape 15"/>
            <p:cNvSpPr>
              <a:spLocks noChangeArrowheads="1"/>
            </p:cNvSpPr>
            <p:nvPr/>
          </p:nvSpPr>
          <p:spPr bwMode="auto">
            <a:xfrm>
              <a:off x="4343400" y="4876800"/>
              <a:ext cx="3048000" cy="9144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r>
                <a:rPr lang="en-US" altLang="en-US" sz="1700" baseline="0" dirty="0">
                  <a:solidFill>
                    <a:srgbClr val="1284A8"/>
                  </a:solidFill>
                  <a:latin typeface="Arial" pitchFamily="34" charset="0"/>
                </a:rPr>
                <a:t>If you agree, click </a:t>
              </a:r>
              <a:r>
                <a:rPr lang="en-US" altLang="en-US" sz="1700" i="1" baseline="0" dirty="0">
                  <a:solidFill>
                    <a:srgbClr val="1284A8"/>
                  </a:solidFill>
                  <a:latin typeface="Arial" pitchFamily="34" charset="0"/>
                </a:rPr>
                <a:t>I agree </a:t>
              </a:r>
              <a:br>
                <a:rPr lang="en-US" altLang="en-US" sz="1700" i="1" baseline="0" dirty="0">
                  <a:solidFill>
                    <a:srgbClr val="1284A8"/>
                  </a:solidFill>
                  <a:latin typeface="Arial" pitchFamily="34" charset="0"/>
                </a:rPr>
              </a:br>
              <a:r>
                <a:rPr lang="en-US" altLang="en-US" sz="1700" i="1" baseline="0" dirty="0">
                  <a:solidFill>
                    <a:srgbClr val="1284A8"/>
                  </a:solidFill>
                  <a:latin typeface="Arial" pitchFamily="34" charset="0"/>
                </a:rPr>
                <a:t>to the Pay.gov authorization </a:t>
              </a:r>
              <a:br>
                <a:rPr lang="en-US" altLang="en-US" sz="1700" i="1" baseline="0" dirty="0">
                  <a:solidFill>
                    <a:srgbClr val="1284A8"/>
                  </a:solidFill>
                  <a:latin typeface="Arial" pitchFamily="34" charset="0"/>
                </a:rPr>
              </a:br>
              <a:r>
                <a:rPr lang="en-US" altLang="en-US" sz="1700" i="1" baseline="0" dirty="0">
                  <a:solidFill>
                    <a:srgbClr val="1284A8"/>
                  </a:solidFill>
                  <a:latin typeface="Arial" pitchFamily="34" charset="0"/>
                </a:rPr>
                <a:t>and disclosure statement</a:t>
              </a:r>
              <a:r>
                <a:rPr lang="en-US" altLang="en-US" sz="1700" baseline="0" dirty="0">
                  <a:solidFill>
                    <a:srgbClr val="1284A8"/>
                  </a:solidFill>
                  <a:latin typeface="Arial" pitchFamily="34" charset="0"/>
                </a:rPr>
                <a:t>.</a:t>
              </a:r>
              <a:endParaRPr lang="en-US" altLang="en-US" sz="1700" i="1" baseline="0" dirty="0">
                <a:solidFill>
                  <a:srgbClr val="1284A8"/>
                </a:solidFill>
                <a:latin typeface="Arial" pitchFamily="34" charset="0"/>
              </a:endParaRPr>
            </a:p>
          </p:txBody>
        </p:sp>
        <p:cxnSp>
          <p:nvCxnSpPr>
            <p:cNvPr id="30" name="Straight Arrow Connector 29"/>
            <p:cNvCxnSpPr/>
            <p:nvPr/>
          </p:nvCxnSpPr>
          <p:spPr bwMode="auto">
            <a:xfrm flipH="1">
              <a:off x="3657600" y="5410200"/>
              <a:ext cx="685800"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grpSp>
        <p:nvGrpSpPr>
          <p:cNvPr id="14" name="Group 13"/>
          <p:cNvGrpSpPr>
            <a:grpSpLocks/>
          </p:cNvGrpSpPr>
          <p:nvPr/>
        </p:nvGrpSpPr>
        <p:grpSpPr bwMode="auto">
          <a:xfrm>
            <a:off x="1447800" y="1990725"/>
            <a:ext cx="3914775" cy="828675"/>
            <a:chOff x="3476625" y="5029200"/>
            <a:chExt cx="3914775" cy="828675"/>
          </a:xfrm>
        </p:grpSpPr>
        <p:sp>
          <p:nvSpPr>
            <p:cNvPr id="15" name="AutoShape 15"/>
            <p:cNvSpPr>
              <a:spLocks noChangeArrowheads="1"/>
            </p:cNvSpPr>
            <p:nvPr/>
          </p:nvSpPr>
          <p:spPr bwMode="auto">
            <a:xfrm>
              <a:off x="4343400" y="5029200"/>
              <a:ext cx="3048000" cy="7620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r>
                <a:rPr lang="en-US" altLang="en-US" sz="1700" baseline="0" dirty="0">
                  <a:solidFill>
                    <a:srgbClr val="1284A8"/>
                  </a:solidFill>
                  <a:latin typeface="Arial" pitchFamily="34" charset="0"/>
                </a:rPr>
                <a:t>Check here if you would like</a:t>
              </a:r>
            </a:p>
            <a:p>
              <a:pPr algn="ctr" eaLnBrk="1" hangingPunct="1"/>
              <a:r>
                <a:rPr lang="en-US" altLang="en-US" sz="1700" baseline="0" dirty="0">
                  <a:solidFill>
                    <a:srgbClr val="1284A8"/>
                  </a:solidFill>
                  <a:latin typeface="Arial" pitchFamily="34" charset="0"/>
                </a:rPr>
                <a:t>to receive email confirmation.</a:t>
              </a:r>
              <a:endParaRPr lang="en-US" altLang="en-US" sz="1700" i="1" baseline="0" dirty="0">
                <a:solidFill>
                  <a:srgbClr val="1284A8"/>
                </a:solidFill>
                <a:latin typeface="Arial" pitchFamily="34" charset="0"/>
              </a:endParaRPr>
            </a:p>
          </p:txBody>
        </p:sp>
        <p:cxnSp>
          <p:nvCxnSpPr>
            <p:cNvPr id="16" name="Straight Arrow Connector 15"/>
            <p:cNvCxnSpPr/>
            <p:nvPr/>
          </p:nvCxnSpPr>
          <p:spPr bwMode="auto">
            <a:xfrm flipH="1">
              <a:off x="3476625" y="5324475"/>
              <a:ext cx="866776" cy="5334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grpSp>
        <p:nvGrpSpPr>
          <p:cNvPr id="21" name="Group 20"/>
          <p:cNvGrpSpPr>
            <a:grpSpLocks/>
          </p:cNvGrpSpPr>
          <p:nvPr/>
        </p:nvGrpSpPr>
        <p:grpSpPr bwMode="auto">
          <a:xfrm>
            <a:off x="5562600" y="4419600"/>
            <a:ext cx="3200399" cy="762000"/>
            <a:chOff x="3581400" y="4495800"/>
            <a:chExt cx="3518451" cy="762000"/>
          </a:xfrm>
        </p:grpSpPr>
        <p:sp>
          <p:nvSpPr>
            <p:cNvPr id="24" name="AutoShape 15"/>
            <p:cNvSpPr>
              <a:spLocks noChangeArrowheads="1"/>
            </p:cNvSpPr>
            <p:nvPr/>
          </p:nvSpPr>
          <p:spPr bwMode="auto">
            <a:xfrm>
              <a:off x="4251581" y="4495800"/>
              <a:ext cx="2848270" cy="7620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r>
                <a:rPr lang="en-US" altLang="en-US" sz="1700" baseline="0" dirty="0">
                  <a:solidFill>
                    <a:srgbClr val="1284A8"/>
                  </a:solidFill>
                  <a:latin typeface="Arial" pitchFamily="34" charset="0"/>
                </a:rPr>
                <a:t>Read the Authorization </a:t>
              </a:r>
            </a:p>
            <a:p>
              <a:pPr algn="ctr" eaLnBrk="1" hangingPunct="1"/>
              <a:r>
                <a:rPr lang="en-US" altLang="en-US" sz="1700" baseline="0" dirty="0">
                  <a:solidFill>
                    <a:srgbClr val="1284A8"/>
                  </a:solidFill>
                  <a:latin typeface="Arial" pitchFamily="34" charset="0"/>
                </a:rPr>
                <a:t>and Disclosure Statement</a:t>
              </a:r>
              <a:endParaRPr lang="en-US" altLang="en-US" sz="1700" i="1" baseline="0" dirty="0">
                <a:solidFill>
                  <a:srgbClr val="1284A8"/>
                </a:solidFill>
                <a:latin typeface="Arial" pitchFamily="34" charset="0"/>
              </a:endParaRPr>
            </a:p>
          </p:txBody>
        </p:sp>
        <p:cxnSp>
          <p:nvCxnSpPr>
            <p:cNvPr id="25" name="Straight Arrow Connector 24"/>
            <p:cNvCxnSpPr/>
            <p:nvPr/>
          </p:nvCxnSpPr>
          <p:spPr bwMode="auto">
            <a:xfrm flipH="1">
              <a:off x="3581400" y="4876800"/>
              <a:ext cx="684677" cy="2286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1+#ppt_w/2"/>
                                          </p:val>
                                        </p:tav>
                                        <p:tav tm="100000">
                                          <p:val>
                                            <p:strVal val="#ppt_x"/>
                                          </p:val>
                                        </p:tav>
                                      </p:tavLst>
                                    </p:anim>
                                    <p:anim calcmode="lin" valueType="num">
                                      <p:cBhvr additive="base">
                                        <p:cTn id="2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1+#ppt_w/2"/>
                                          </p:val>
                                        </p:tav>
                                        <p:tav tm="100000">
                                          <p:val>
                                            <p:strVal val="#ppt_x"/>
                                          </p:val>
                                        </p:tav>
                                      </p:tavLst>
                                    </p:anim>
                                    <p:anim calcmode="lin" valueType="num">
                                      <p:cBhvr additive="base">
                                        <p:cTn id="2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7" name="Rectangle 17"/>
          <p:cNvSpPr>
            <a:spLocks noChangeArrowheads="1"/>
          </p:cNvSpPr>
          <p:nvPr/>
        </p:nvSpPr>
        <p:spPr bwMode="auto">
          <a:xfrm>
            <a:off x="228600" y="1371600"/>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bg1"/>
                </a:solidFill>
                <a:latin typeface="Arial" charset="0"/>
                <a:ea typeface="ＭＳ Ｐゴシック" charset="0"/>
              </a:rPr>
              <a:t>Before you begin</a:t>
            </a:r>
            <a:r>
              <a:rPr lang="en-US" sz="1000" baseline="0" dirty="0">
                <a:solidFill>
                  <a:schemeClr val="bg1"/>
                </a:solidFill>
                <a:latin typeface="Arial" charset="0"/>
                <a:ea typeface="ＭＳ Ｐゴシック" charset="0"/>
              </a:rPr>
              <a:t> </a:t>
            </a:r>
            <a:r>
              <a:rPr lang="en-US" sz="1000" baseline="0" dirty="0">
                <a:solidFill>
                  <a:schemeClr val="accent5"/>
                </a:solidFill>
                <a:latin typeface="Arial" charset="0"/>
                <a:ea typeface="ＭＳ Ｐゴシック" charset="0"/>
              </a:rPr>
              <a:t>&gt;</a:t>
            </a:r>
            <a:r>
              <a:rPr lang="en-US" sz="1000" b="1" baseline="0" dirty="0">
                <a:solidFill>
                  <a:schemeClr val="accent5"/>
                </a:solidFill>
                <a:latin typeface="Arial" charset="0"/>
                <a:ea typeface="ＭＳ Ｐゴシック" charset="0"/>
              </a:rPr>
              <a:t> </a:t>
            </a:r>
            <a:r>
              <a:rPr lang="en-US" sz="1000" baseline="0" dirty="0">
                <a:solidFill>
                  <a:schemeClr val="accent5"/>
                </a:solidFill>
                <a:latin typeface="Arial" charset="0"/>
                <a:ea typeface="ＭＳ Ｐゴシック" charset="0"/>
              </a:rPr>
              <a:t>Complete Agency Form &gt; Enter Payment Information &gt; Review &amp; Submit &gt; Confirmation &gt; Contact</a:t>
            </a:r>
          </a:p>
        </p:txBody>
      </p:sp>
      <p:sp>
        <p:nvSpPr>
          <p:cNvPr id="28674" name="Rectangle 22"/>
          <p:cNvSpPr>
            <a:spLocks noGrp="1"/>
          </p:cNvSpPr>
          <p:nvPr>
            <p:ph type="title"/>
          </p:nvPr>
        </p:nvSpPr>
        <p:spPr>
          <a:xfrm>
            <a:off x="1600200" y="0"/>
            <a:ext cx="7315200" cy="1371600"/>
          </a:xfrm>
        </p:spPr>
        <p:txBody>
          <a:bodyPr anchor="ctr"/>
          <a:lstStyle/>
          <a:p>
            <a:pPr eaLnBrk="1" hangingPunct="1"/>
            <a:r>
              <a:rPr lang="en-US" altLang="en-US" dirty="0">
                <a:latin typeface="Arial" pitchFamily="34" charset="0"/>
              </a:rPr>
              <a:t>Statutory License Royalty Payments</a:t>
            </a:r>
            <a:br>
              <a:rPr lang="en-US" altLang="en-US" dirty="0">
                <a:latin typeface="Arial" pitchFamily="34" charset="0"/>
              </a:rPr>
            </a:br>
            <a:r>
              <a:rPr lang="en-US" altLang="en-US" dirty="0">
                <a:latin typeface="Arial" pitchFamily="34" charset="0"/>
              </a:rPr>
              <a:t>Using </a:t>
            </a:r>
            <a:r>
              <a:rPr lang="en-US" altLang="en-US" i="1" dirty="0">
                <a:latin typeface="Arial" pitchFamily="34" charset="0"/>
              </a:rPr>
              <a:t>Pay.gov</a:t>
            </a:r>
            <a:r>
              <a:rPr lang="en-US" altLang="en-US" dirty="0">
                <a:latin typeface="Arial" pitchFamily="34" charset="0"/>
              </a:rPr>
              <a:t> (Circular 74c)</a:t>
            </a:r>
          </a:p>
        </p:txBody>
      </p:sp>
      <p:sp>
        <p:nvSpPr>
          <p:cNvPr id="10263" name="Rectangle 23"/>
          <p:cNvSpPr>
            <a:spLocks noGrp="1"/>
          </p:cNvSpPr>
          <p:nvPr>
            <p:ph idx="1"/>
          </p:nvPr>
        </p:nvSpPr>
        <p:spPr/>
        <p:txBody>
          <a:bodyPr/>
          <a:lstStyle/>
          <a:p>
            <a:pPr eaLnBrk="1" hangingPunct="1">
              <a:spcBef>
                <a:spcPts val="1200"/>
              </a:spcBef>
              <a:spcAft>
                <a:spcPct val="0"/>
              </a:spcAft>
              <a:buClr>
                <a:schemeClr val="tx1">
                  <a:lumMod val="50000"/>
                  <a:lumOff val="50000"/>
                </a:schemeClr>
              </a:buClr>
              <a:buFont typeface="Arial"/>
              <a:buChar char="•"/>
              <a:defRPr/>
            </a:pPr>
            <a:r>
              <a:rPr lang="en-US" dirty="0">
                <a:solidFill>
                  <a:schemeClr val="tx1">
                    <a:lumMod val="65000"/>
                    <a:lumOff val="35000"/>
                  </a:schemeClr>
                </a:solidFill>
                <a:latin typeface="Arial"/>
                <a:ea typeface="ＭＳ Ｐゴシック" charset="0"/>
                <a:cs typeface="Arial"/>
              </a:rPr>
              <a:t>Under the copyright statutory licenses, cable systems and satellite carriers must pay royalty and filing fees using electronic funds transfer (EFT).</a:t>
            </a:r>
          </a:p>
          <a:p>
            <a:pPr eaLnBrk="1" hangingPunct="1">
              <a:spcBef>
                <a:spcPts val="1200"/>
              </a:spcBef>
              <a:spcAft>
                <a:spcPct val="0"/>
              </a:spcAft>
              <a:buClr>
                <a:schemeClr val="tx1">
                  <a:lumMod val="50000"/>
                  <a:lumOff val="50000"/>
                </a:schemeClr>
              </a:buClr>
              <a:defRPr/>
            </a:pPr>
            <a:r>
              <a:rPr lang="en-US" dirty="0">
                <a:solidFill>
                  <a:schemeClr val="tx1">
                    <a:lumMod val="65000"/>
                    <a:lumOff val="35000"/>
                  </a:schemeClr>
                </a:solidFill>
                <a:latin typeface="Arial"/>
                <a:ea typeface="ＭＳ Ｐゴシック" charset="0"/>
                <a:cs typeface="Arial"/>
              </a:rPr>
              <a:t>Under the copyright statutory licenses, digital audio recording technology (DART) manufacturers and importers must pay a royalty fee using electronic funds transfer (EFT).</a:t>
            </a:r>
          </a:p>
        </p:txBody>
      </p:sp>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Authorize Payment.png"/>
          <p:cNvPicPr>
            <a:picLocks noChangeAspect="1"/>
          </p:cNvPicPr>
          <p:nvPr/>
        </p:nvPicPr>
        <p:blipFill rotWithShape="1">
          <a:blip r:embed="rId3">
            <a:extLst>
              <a:ext uri="{28A0092B-C50C-407E-A947-70E740481C1C}">
                <a14:useLocalDpi xmlns:a14="http://schemas.microsoft.com/office/drawing/2010/main" val="0"/>
              </a:ext>
            </a:extLst>
          </a:blip>
          <a:srcRect t="41830" b="2234"/>
          <a:stretch/>
        </p:blipFill>
        <p:spPr bwMode="auto">
          <a:xfrm>
            <a:off x="381000" y="1981200"/>
            <a:ext cx="8458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14"/>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Authorize Payment</a:t>
            </a:r>
          </a:p>
        </p:txBody>
      </p:sp>
      <p:sp>
        <p:nvSpPr>
          <p:cNvPr id="6"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&gt; Enter Payment Information </a:t>
            </a:r>
            <a:r>
              <a:rPr lang="en-US" sz="1000" b="1" baseline="0" dirty="0">
                <a:solidFill>
                  <a:schemeClr val="bg1"/>
                </a:solidFill>
                <a:latin typeface="Arial" charset="0"/>
                <a:ea typeface="ＭＳ Ｐゴシック" charset="0"/>
              </a:rPr>
              <a:t>&gt; Review &amp; Submit </a:t>
            </a:r>
            <a:r>
              <a:rPr lang="en-US" sz="1000" baseline="0" dirty="0">
                <a:solidFill>
                  <a:schemeClr val="accent5"/>
                </a:solidFill>
                <a:latin typeface="Arial" charset="0"/>
                <a:ea typeface="ＭＳ Ｐゴシック" charset="0"/>
              </a:rPr>
              <a:t>&gt; Confirmation &gt; Contact</a:t>
            </a:r>
          </a:p>
        </p:txBody>
      </p:sp>
      <p:grpSp>
        <p:nvGrpSpPr>
          <p:cNvPr id="20" name="Group 19"/>
          <p:cNvGrpSpPr>
            <a:grpSpLocks/>
          </p:cNvGrpSpPr>
          <p:nvPr/>
        </p:nvGrpSpPr>
        <p:grpSpPr bwMode="auto">
          <a:xfrm>
            <a:off x="742950" y="3886200"/>
            <a:ext cx="3733800" cy="2213572"/>
            <a:chOff x="4430917" y="3730028"/>
            <a:chExt cx="3733800" cy="2213572"/>
          </a:xfrm>
        </p:grpSpPr>
        <p:sp>
          <p:nvSpPr>
            <p:cNvPr id="21" name="AutoShape 15"/>
            <p:cNvSpPr>
              <a:spLocks noChangeArrowheads="1"/>
            </p:cNvSpPr>
            <p:nvPr/>
          </p:nvSpPr>
          <p:spPr bwMode="auto">
            <a:xfrm>
              <a:off x="4430917" y="3730028"/>
              <a:ext cx="3733800" cy="13716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Click </a:t>
              </a:r>
              <a:r>
                <a:rPr lang="en-US" sz="1700" i="1" baseline="0" dirty="0">
                  <a:solidFill>
                    <a:srgbClr val="1284A8"/>
                  </a:solidFill>
                </a:rPr>
                <a:t>Return to Form </a:t>
              </a:r>
              <a:r>
                <a:rPr lang="en-US" sz="1700" baseline="0" dirty="0">
                  <a:solidFill>
                    <a:srgbClr val="1284A8"/>
                  </a:solidFill>
                </a:rPr>
                <a:t>to make any </a:t>
              </a:r>
            </a:p>
            <a:p>
              <a:pPr algn="ctr">
                <a:spcAft>
                  <a:spcPts val="1200"/>
                </a:spcAft>
                <a:defRPr/>
              </a:pPr>
              <a:r>
                <a:rPr lang="en-US" sz="1700" baseline="0" dirty="0">
                  <a:solidFill>
                    <a:srgbClr val="1284A8"/>
                  </a:solidFill>
                </a:rPr>
                <a:t>changes to the RA. </a:t>
              </a:r>
            </a:p>
            <a:p>
              <a:pPr algn="ctr">
                <a:defRPr/>
              </a:pPr>
              <a:r>
                <a:rPr lang="en-US" sz="1700" baseline="0" dirty="0">
                  <a:solidFill>
                    <a:srgbClr val="1284A8"/>
                  </a:solidFill>
                </a:rPr>
                <a:t>Click </a:t>
              </a:r>
              <a:r>
                <a:rPr lang="en-US" sz="1700" i="1" baseline="0" dirty="0">
                  <a:solidFill>
                    <a:srgbClr val="1284A8"/>
                  </a:solidFill>
                </a:rPr>
                <a:t>Previous</a:t>
              </a:r>
              <a:r>
                <a:rPr lang="en-US" sz="1700" baseline="0" dirty="0">
                  <a:solidFill>
                    <a:srgbClr val="1284A8"/>
                  </a:solidFill>
                </a:rPr>
                <a:t> to make any changes </a:t>
              </a:r>
            </a:p>
            <a:p>
              <a:pPr algn="ctr">
                <a:defRPr/>
              </a:pPr>
              <a:r>
                <a:rPr lang="en-US" sz="1700" baseline="0" dirty="0">
                  <a:solidFill>
                    <a:srgbClr val="1284A8"/>
                  </a:solidFill>
                </a:rPr>
                <a:t>to the payment information</a:t>
              </a:r>
            </a:p>
          </p:txBody>
        </p:sp>
        <p:cxnSp>
          <p:nvCxnSpPr>
            <p:cNvPr id="22" name="Straight Arrow Connector 21"/>
            <p:cNvCxnSpPr/>
            <p:nvPr/>
          </p:nvCxnSpPr>
          <p:spPr bwMode="auto">
            <a:xfrm>
              <a:off x="6096000" y="5105400"/>
              <a:ext cx="0" cy="8382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cxnSp>
        <p:nvCxnSpPr>
          <p:cNvPr id="23" name="Straight Arrow Connector 22"/>
          <p:cNvCxnSpPr/>
          <p:nvPr/>
        </p:nvCxnSpPr>
        <p:spPr bwMode="auto">
          <a:xfrm>
            <a:off x="1524000" y="5261572"/>
            <a:ext cx="0" cy="8382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nvGrpSpPr>
          <p:cNvPr id="24" name="Group 23"/>
          <p:cNvGrpSpPr>
            <a:grpSpLocks/>
          </p:cNvGrpSpPr>
          <p:nvPr/>
        </p:nvGrpSpPr>
        <p:grpSpPr bwMode="auto">
          <a:xfrm>
            <a:off x="4724400" y="4663288"/>
            <a:ext cx="3429000" cy="1432712"/>
            <a:chOff x="4876800" y="4499572"/>
            <a:chExt cx="3429000" cy="1432712"/>
          </a:xfrm>
        </p:grpSpPr>
        <p:sp>
          <p:nvSpPr>
            <p:cNvPr id="25" name="AutoShape 15"/>
            <p:cNvSpPr>
              <a:spLocks noChangeArrowheads="1"/>
            </p:cNvSpPr>
            <p:nvPr/>
          </p:nvSpPr>
          <p:spPr bwMode="auto">
            <a:xfrm>
              <a:off x="4876800" y="4499572"/>
              <a:ext cx="3429000" cy="6096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When you have reviewed the </a:t>
              </a:r>
            </a:p>
            <a:p>
              <a:pPr algn="ctr">
                <a:defRPr/>
              </a:pPr>
              <a:r>
                <a:rPr lang="en-US" sz="1700" baseline="0" dirty="0">
                  <a:solidFill>
                    <a:srgbClr val="1284A8"/>
                  </a:solidFill>
                </a:rPr>
                <a:t>information, click </a:t>
              </a:r>
              <a:r>
                <a:rPr lang="en-US" sz="1700" i="1" baseline="0" dirty="0">
                  <a:solidFill>
                    <a:srgbClr val="1284A8"/>
                  </a:solidFill>
                </a:rPr>
                <a:t>Submit Payment</a:t>
              </a:r>
              <a:r>
                <a:rPr lang="en-US" sz="1700" baseline="0" dirty="0">
                  <a:solidFill>
                    <a:srgbClr val="1284A8"/>
                  </a:solidFill>
                </a:rPr>
                <a:t>.</a:t>
              </a:r>
            </a:p>
          </p:txBody>
        </p:sp>
        <p:cxnSp>
          <p:nvCxnSpPr>
            <p:cNvPr id="26" name="Straight Arrow Connector 25"/>
            <p:cNvCxnSpPr/>
            <p:nvPr/>
          </p:nvCxnSpPr>
          <p:spPr bwMode="auto">
            <a:xfrm>
              <a:off x="5867400" y="5094084"/>
              <a:ext cx="0" cy="8382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ppt_x"/>
                                          </p:val>
                                        </p:tav>
                                        <p:tav tm="100000">
                                          <p:val>
                                            <p:strVal val="#ppt_x"/>
                                          </p:val>
                                        </p:tav>
                                      </p:tavLst>
                                    </p:anim>
                                    <p:anim calcmode="lin" valueType="num">
                                      <p:cBhvr additive="base">
                                        <p:cTn id="14"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8"/>
          <p:cNvSpPr txBox="1">
            <a:spLocks noChangeArrowheads="1"/>
          </p:cNvSpPr>
          <p:nvPr/>
        </p:nvSpPr>
        <p:spPr bwMode="auto">
          <a:xfrm>
            <a:off x="1525588" y="985838"/>
            <a:ext cx="75834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500" b="1" baseline="0" dirty="0">
                <a:solidFill>
                  <a:srgbClr val="333333"/>
                </a:solidFill>
                <a:latin typeface="Arial" charset="0"/>
                <a:ea typeface="ＭＳ Ｐゴシック" charset="0"/>
              </a:rPr>
              <a:t> </a:t>
            </a:r>
          </a:p>
        </p:txBody>
      </p:sp>
      <p:sp>
        <p:nvSpPr>
          <p:cNvPr id="67586" name="Rectangle 16"/>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Confirm Payment</a:t>
            </a:r>
          </a:p>
        </p:txBody>
      </p:sp>
      <p:pic>
        <p:nvPicPr>
          <p:cNvPr id="67587" name="Picture 1" descr="Confirm_Payment_Screen.png"/>
          <p:cNvPicPr>
            <a:picLocks noChangeAspect="1"/>
          </p:cNvPicPr>
          <p:nvPr/>
        </p:nvPicPr>
        <p:blipFill rotWithShape="1">
          <a:blip r:embed="rId3">
            <a:extLst>
              <a:ext uri="{28A0092B-C50C-407E-A947-70E740481C1C}">
                <a14:useLocalDpi xmlns:a14="http://schemas.microsoft.com/office/drawing/2010/main" val="0"/>
              </a:ext>
            </a:extLst>
          </a:blip>
          <a:srcRect t="21024" b="3846"/>
          <a:stretch/>
        </p:blipFill>
        <p:spPr bwMode="auto">
          <a:xfrm>
            <a:off x="990202" y="1944008"/>
            <a:ext cx="7223919" cy="466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&gt; Enter Payment Information &gt; Review &amp; Submit </a:t>
            </a:r>
            <a:r>
              <a:rPr lang="en-US" sz="1000" b="1" baseline="0" dirty="0">
                <a:solidFill>
                  <a:schemeClr val="bg1"/>
                </a:solidFill>
                <a:latin typeface="Arial" charset="0"/>
                <a:ea typeface="ＭＳ Ｐゴシック" charset="0"/>
              </a:rPr>
              <a:t>&gt; Confirmation</a:t>
            </a:r>
            <a:r>
              <a:rPr lang="en-US" sz="1000" baseline="0" dirty="0">
                <a:solidFill>
                  <a:schemeClr val="accent5"/>
                </a:solidFill>
                <a:latin typeface="Arial" charset="0"/>
                <a:ea typeface="ＭＳ Ｐゴシック" charset="0"/>
              </a:rPr>
              <a:t> &gt; Contact</a:t>
            </a:r>
          </a:p>
        </p:txBody>
      </p:sp>
      <p:grpSp>
        <p:nvGrpSpPr>
          <p:cNvPr id="9" name="Group 8"/>
          <p:cNvGrpSpPr>
            <a:grpSpLocks/>
          </p:cNvGrpSpPr>
          <p:nvPr/>
        </p:nvGrpSpPr>
        <p:grpSpPr bwMode="auto">
          <a:xfrm>
            <a:off x="2144712" y="5200650"/>
            <a:ext cx="4914901" cy="1066800"/>
            <a:chOff x="2378869" y="5334000"/>
            <a:chExt cx="4914901" cy="1066800"/>
          </a:xfrm>
        </p:grpSpPr>
        <p:sp>
          <p:nvSpPr>
            <p:cNvPr id="10" name="AutoShape 15"/>
            <p:cNvSpPr>
              <a:spLocks noChangeArrowheads="1"/>
            </p:cNvSpPr>
            <p:nvPr/>
          </p:nvSpPr>
          <p:spPr bwMode="auto">
            <a:xfrm>
              <a:off x="3924300" y="5334000"/>
              <a:ext cx="3369470" cy="7620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algn="ctr" eaLnBrk="1" hangingPunct="1"/>
              <a:r>
                <a:rPr lang="en-US" altLang="en-US" sz="1700" baseline="0" dirty="0">
                  <a:solidFill>
                    <a:srgbClr val="1284A8"/>
                  </a:solidFill>
                  <a:latin typeface="Arial" pitchFamily="34" charset="0"/>
                </a:rPr>
                <a:t>Print a copy of the </a:t>
              </a:r>
            </a:p>
            <a:p>
              <a:pPr algn="ctr" eaLnBrk="1" hangingPunct="1"/>
              <a:r>
                <a:rPr lang="en-US" altLang="en-US" sz="1700" baseline="0" dirty="0">
                  <a:solidFill>
                    <a:srgbClr val="1284A8"/>
                  </a:solidFill>
                  <a:latin typeface="Arial" pitchFamily="34" charset="0"/>
                </a:rPr>
                <a:t>Payment Receipt for your records.</a:t>
              </a:r>
              <a:endParaRPr lang="en-US" altLang="en-US" sz="1700" i="1" baseline="0" dirty="0">
                <a:solidFill>
                  <a:srgbClr val="1284A8"/>
                </a:solidFill>
                <a:latin typeface="Arial" pitchFamily="34" charset="0"/>
              </a:endParaRPr>
            </a:p>
          </p:txBody>
        </p:sp>
        <p:cxnSp>
          <p:nvCxnSpPr>
            <p:cNvPr id="11" name="Straight Arrow Connector 10"/>
            <p:cNvCxnSpPr/>
            <p:nvPr/>
          </p:nvCxnSpPr>
          <p:spPr bwMode="auto">
            <a:xfrm flipH="1">
              <a:off x="2378869" y="5708210"/>
              <a:ext cx="1545432" cy="69259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1525588" y="990600"/>
            <a:ext cx="762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r>
              <a:rPr lang="en-US" altLang="en-US" sz="1600" b="1" baseline="0" dirty="0">
                <a:latin typeface="Arial" pitchFamily="34" charset="0"/>
                <a:cs typeface="Times New Roman" pitchFamily="18" charset="0"/>
              </a:rPr>
              <a:t> </a:t>
            </a:r>
            <a:endParaRPr lang="en-US" altLang="en-US" sz="1600" baseline="0" dirty="0">
              <a:solidFill>
                <a:srgbClr val="000099"/>
              </a:solidFill>
              <a:latin typeface="Georgia" pitchFamily="18" charset="0"/>
            </a:endParaRPr>
          </a:p>
        </p:txBody>
      </p:sp>
      <p:sp>
        <p:nvSpPr>
          <p:cNvPr id="69634" name="Rectangle 24"/>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Notification of the Licensing Division</a:t>
            </a:r>
          </a:p>
        </p:txBody>
      </p:sp>
      <p:sp>
        <p:nvSpPr>
          <p:cNvPr id="69635" name="Rectangle 25"/>
          <p:cNvSpPr>
            <a:spLocks noGrp="1"/>
          </p:cNvSpPr>
          <p:nvPr>
            <p:ph type="body" idx="4294967295"/>
          </p:nvPr>
        </p:nvSpPr>
        <p:spPr/>
        <p:txBody>
          <a:bodyPr/>
          <a:lstStyle/>
          <a:p>
            <a:pPr marL="0" indent="0">
              <a:buClr>
                <a:schemeClr val="bg1"/>
              </a:buClr>
              <a:buNone/>
            </a:pPr>
            <a:r>
              <a:rPr lang="en-US" altLang="en-US" dirty="0">
                <a:solidFill>
                  <a:schemeClr val="accent5"/>
                </a:solidFill>
                <a:latin typeface="Arial" pitchFamily="34" charset="0"/>
              </a:rPr>
              <a:t>Send a copy of the Cable, Satellite, or DART Pay Royalties Form and the Payment Receipt page to the Licensing Division by email or fax.</a:t>
            </a:r>
          </a:p>
          <a:p>
            <a:pPr marL="0" indent="0">
              <a:buClr>
                <a:schemeClr val="bg1"/>
              </a:buClr>
              <a:buFont typeface="Times" charset="0"/>
              <a:buNone/>
            </a:pPr>
            <a:endParaRPr lang="en-US" altLang="en-US" dirty="0">
              <a:solidFill>
                <a:schemeClr val="accent5"/>
              </a:solidFill>
              <a:latin typeface="Arial" pitchFamily="34" charset="0"/>
            </a:endParaRPr>
          </a:p>
          <a:p>
            <a:pPr marL="0" indent="0">
              <a:buClr>
                <a:schemeClr val="bg1"/>
              </a:buClr>
              <a:buFont typeface="Times" charset="0"/>
              <a:buNone/>
            </a:pPr>
            <a:r>
              <a:rPr lang="en-US" altLang="en-US" dirty="0">
                <a:solidFill>
                  <a:schemeClr val="accent5"/>
                </a:solidFill>
                <a:latin typeface="Arial" pitchFamily="34" charset="0"/>
              </a:rPr>
              <a:t>Email:         licfiscal@copyright.gov</a:t>
            </a:r>
          </a:p>
          <a:p>
            <a:pPr marL="0" indent="0">
              <a:buClr>
                <a:schemeClr val="bg1"/>
              </a:buClr>
              <a:buFont typeface="Times" charset="0"/>
              <a:buNone/>
            </a:pPr>
            <a:r>
              <a:rPr lang="en-US" altLang="en-US" dirty="0">
                <a:latin typeface="Arial" pitchFamily="34" charset="0"/>
              </a:rPr>
              <a:t>Fax:            (202) 707-0905</a:t>
            </a:r>
          </a:p>
          <a:p>
            <a:pPr marL="0" indent="0">
              <a:buClr>
                <a:schemeClr val="bg1"/>
              </a:buClr>
              <a:buFont typeface="Times" charset="0"/>
              <a:buNone/>
            </a:pPr>
            <a:endParaRPr lang="en-US" altLang="en-US" dirty="0">
              <a:latin typeface="Arial" pitchFamily="34" charset="0"/>
            </a:endParaRPr>
          </a:p>
        </p:txBody>
      </p:sp>
      <p:sp>
        <p:nvSpPr>
          <p:cNvPr id="7"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&gt; Enter Payment Information &gt; Review &amp; Submit </a:t>
            </a:r>
            <a:r>
              <a:rPr lang="en-US" sz="1000" b="1" baseline="0" dirty="0">
                <a:solidFill>
                  <a:schemeClr val="bg1"/>
                </a:solidFill>
                <a:latin typeface="Arial" charset="0"/>
                <a:ea typeface="ＭＳ Ｐゴシック" charset="0"/>
              </a:rPr>
              <a:t>&gt; Confirmation</a:t>
            </a:r>
            <a:r>
              <a:rPr lang="en-US" sz="1000" baseline="0" dirty="0">
                <a:solidFill>
                  <a:schemeClr val="accent5"/>
                </a:solidFill>
                <a:latin typeface="Arial" charset="0"/>
                <a:ea typeface="ＭＳ Ｐゴシック" charset="0"/>
              </a:rPr>
              <a:t> &gt; Contact</a:t>
            </a:r>
          </a:p>
        </p:txBody>
      </p:sp>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4"/>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IMPORTANT</a:t>
            </a:r>
          </a:p>
        </p:txBody>
      </p:sp>
      <p:sp>
        <p:nvSpPr>
          <p:cNvPr id="48132" name="Rectangle 15"/>
          <p:cNvSpPr>
            <a:spLocks noGrp="1"/>
          </p:cNvSpPr>
          <p:nvPr>
            <p:ph type="body" sz="half" idx="4294967295"/>
          </p:nvPr>
        </p:nvSpPr>
        <p:spPr>
          <a:xfrm>
            <a:off x="457200" y="1905000"/>
            <a:ext cx="8229600" cy="4572000"/>
          </a:xfrm>
        </p:spPr>
        <p:txBody>
          <a:bodyPr/>
          <a:lstStyle/>
          <a:p>
            <a:pPr>
              <a:buClr>
                <a:srgbClr val="808080"/>
              </a:buClr>
              <a:buFont typeface="Arial" pitchFamily="34" charset="0"/>
              <a:buChar char="•"/>
            </a:pPr>
            <a:r>
              <a:rPr lang="en-US" altLang="en-US" dirty="0">
                <a:latin typeface="Arial" pitchFamily="34" charset="0"/>
              </a:rPr>
              <a:t>EFTs received after the filing deadline are subject to an interest assessment. Pay.gov EFTs must be transmitted by 3 pm (Eastern Time) on one banking day to settle on the next banking day.</a:t>
            </a:r>
          </a:p>
          <a:p>
            <a:pPr>
              <a:buClr>
                <a:srgbClr val="808080"/>
              </a:buClr>
              <a:buFont typeface="Arial" pitchFamily="34" charset="0"/>
              <a:buChar char="•"/>
            </a:pPr>
            <a:r>
              <a:rPr lang="en-US" altLang="en-US" dirty="0">
                <a:latin typeface="Arial" pitchFamily="34" charset="0"/>
              </a:rPr>
              <a:t>Failure to follow these instructions may result in return of fees to the remitter’s account.</a:t>
            </a:r>
          </a:p>
          <a:p>
            <a:pPr>
              <a:buClr>
                <a:srgbClr val="808080"/>
              </a:buClr>
              <a:buFont typeface="Arial" pitchFamily="34" charset="0"/>
              <a:buChar char="•"/>
            </a:pPr>
            <a:r>
              <a:rPr lang="en-US" altLang="en-US" dirty="0">
                <a:latin typeface="Arial" pitchFamily="34" charset="0"/>
              </a:rPr>
              <a:t>The U.S. Copyright Office, Library of Congress, is an agency of the United States government and is exempt from backup withholding. Taxpayer identification number: 53-6002532.</a:t>
            </a:r>
          </a:p>
          <a:p>
            <a:pPr eaLnBrk="1" hangingPunct="1">
              <a:buClr>
                <a:srgbClr val="808080"/>
              </a:buClr>
              <a:buFont typeface="Arial" pitchFamily="34" charset="0"/>
              <a:buChar char="•"/>
            </a:pPr>
            <a:endParaRPr lang="en-US" altLang="en-US" dirty="0">
              <a:latin typeface="Arial" pitchFamily="34" charset="0"/>
            </a:endParaRPr>
          </a:p>
        </p:txBody>
      </p:sp>
      <p:sp>
        <p:nvSpPr>
          <p:cNvPr id="6"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&gt; Complete Agency Form &gt; Enter Payment Information &gt; Review &amp; Submit </a:t>
            </a:r>
            <a:r>
              <a:rPr lang="en-US" sz="1000" b="1" baseline="0" dirty="0">
                <a:solidFill>
                  <a:schemeClr val="bg1"/>
                </a:solidFill>
                <a:latin typeface="Arial" charset="0"/>
                <a:ea typeface="ＭＳ Ｐゴシック" charset="0"/>
              </a:rPr>
              <a:t>&gt; Confirmation</a:t>
            </a:r>
            <a:r>
              <a:rPr lang="en-US" sz="1000" baseline="0" dirty="0">
                <a:solidFill>
                  <a:schemeClr val="accent5"/>
                </a:solidFill>
                <a:latin typeface="Arial" charset="0"/>
                <a:ea typeface="ＭＳ Ｐゴシック" charset="0"/>
              </a:rPr>
              <a:t> &gt; Contact</a:t>
            </a:r>
          </a:p>
        </p:txBody>
      </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2"/>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Contact Us</a:t>
            </a:r>
          </a:p>
        </p:txBody>
      </p:sp>
      <p:sp>
        <p:nvSpPr>
          <p:cNvPr id="50180" name="Rectangle 13"/>
          <p:cNvSpPr>
            <a:spLocks noGrp="1"/>
          </p:cNvSpPr>
          <p:nvPr>
            <p:ph type="body" idx="4294967295"/>
          </p:nvPr>
        </p:nvSpPr>
        <p:spPr>
          <a:xfrm>
            <a:off x="457199" y="1905000"/>
            <a:ext cx="8564563" cy="4648200"/>
          </a:xfrm>
        </p:spPr>
        <p:txBody>
          <a:bodyPr/>
          <a:lstStyle/>
          <a:p>
            <a:pPr marL="0" indent="0">
              <a:buClr>
                <a:schemeClr val="bg1"/>
              </a:buClr>
              <a:buFont typeface="Times" charset="0"/>
              <a:buNone/>
            </a:pPr>
            <a:r>
              <a:rPr lang="en-US" altLang="en-US" dirty="0">
                <a:latin typeface="Arial" pitchFamily="34" charset="0"/>
              </a:rPr>
              <a:t>For more information about payments via electronic transfer, contact the Licensing Division at:</a:t>
            </a:r>
          </a:p>
          <a:p>
            <a:pPr marL="973138" lvl="1" indent="0">
              <a:lnSpc>
                <a:spcPct val="100000"/>
              </a:lnSpc>
              <a:spcAft>
                <a:spcPts val="0"/>
              </a:spcAft>
              <a:buClr>
                <a:schemeClr val="bg1"/>
              </a:buClr>
              <a:buFont typeface="Times" charset="0"/>
              <a:buNone/>
            </a:pPr>
            <a:r>
              <a:rPr lang="en-US" altLang="en-US" dirty="0">
                <a:solidFill>
                  <a:srgbClr val="666666"/>
                </a:solidFill>
                <a:latin typeface="Arial" pitchFamily="34" charset="0"/>
              </a:rPr>
              <a:t>Library of Congress</a:t>
            </a:r>
          </a:p>
          <a:p>
            <a:pPr marL="973138" lvl="1" indent="0">
              <a:lnSpc>
                <a:spcPct val="100000"/>
              </a:lnSpc>
              <a:spcAft>
                <a:spcPts val="0"/>
              </a:spcAft>
              <a:buClr>
                <a:schemeClr val="bg1"/>
              </a:buClr>
              <a:buFont typeface="Times" charset="0"/>
              <a:buNone/>
            </a:pPr>
            <a:r>
              <a:rPr lang="en-US" altLang="en-US" dirty="0">
                <a:solidFill>
                  <a:srgbClr val="666666"/>
                </a:solidFill>
                <a:latin typeface="Arial" pitchFamily="34" charset="0"/>
              </a:rPr>
              <a:t>Copyright Office-LD</a:t>
            </a:r>
          </a:p>
          <a:p>
            <a:pPr marL="973138" lvl="1" indent="0">
              <a:lnSpc>
                <a:spcPct val="100000"/>
              </a:lnSpc>
              <a:spcAft>
                <a:spcPts val="0"/>
              </a:spcAft>
              <a:buClr>
                <a:schemeClr val="bg1"/>
              </a:buClr>
              <a:buFont typeface="Times" charset="0"/>
              <a:buNone/>
            </a:pPr>
            <a:r>
              <a:rPr lang="en-US" altLang="en-US" dirty="0">
                <a:solidFill>
                  <a:srgbClr val="666666"/>
                </a:solidFill>
                <a:latin typeface="Arial" pitchFamily="34" charset="0"/>
              </a:rPr>
              <a:t>101 Independence Avenue SE</a:t>
            </a:r>
          </a:p>
          <a:p>
            <a:pPr marL="973138" lvl="1" indent="0">
              <a:lnSpc>
                <a:spcPct val="100000"/>
              </a:lnSpc>
              <a:spcAft>
                <a:spcPts val="0"/>
              </a:spcAft>
              <a:buClr>
                <a:schemeClr val="bg1"/>
              </a:buClr>
              <a:buFont typeface="Times" charset="0"/>
              <a:buNone/>
            </a:pPr>
            <a:r>
              <a:rPr lang="en-US" altLang="en-US" dirty="0">
                <a:solidFill>
                  <a:srgbClr val="666666"/>
                </a:solidFill>
                <a:latin typeface="Arial" pitchFamily="34" charset="0"/>
              </a:rPr>
              <a:t>Washington, DC 20557-6400</a:t>
            </a:r>
          </a:p>
          <a:p>
            <a:pPr marL="0" indent="0">
              <a:lnSpc>
                <a:spcPct val="100000"/>
              </a:lnSpc>
              <a:spcAft>
                <a:spcPts val="600"/>
              </a:spcAft>
              <a:buClr>
                <a:schemeClr val="bg1"/>
              </a:buClr>
              <a:buNone/>
            </a:pPr>
            <a:endParaRPr lang="en-US" altLang="en-US" dirty="0">
              <a:latin typeface="Arial" pitchFamily="34" charset="0"/>
            </a:endParaRPr>
          </a:p>
          <a:p>
            <a:pPr marL="0" indent="0">
              <a:lnSpc>
                <a:spcPct val="100000"/>
              </a:lnSpc>
              <a:spcAft>
                <a:spcPts val="600"/>
              </a:spcAft>
              <a:buClr>
                <a:schemeClr val="bg1"/>
              </a:buClr>
              <a:buNone/>
            </a:pPr>
            <a:r>
              <a:rPr lang="en-US" altLang="en-US" dirty="0">
                <a:solidFill>
                  <a:schemeClr val="accent5"/>
                </a:solidFill>
                <a:latin typeface="Arial" pitchFamily="34" charset="0"/>
              </a:rPr>
              <a:t>Telephone: (202) 707-8150 (8:30 am to 5:00 pm Eastern Time) </a:t>
            </a:r>
          </a:p>
          <a:p>
            <a:pPr marL="0" indent="0">
              <a:lnSpc>
                <a:spcPct val="100000"/>
              </a:lnSpc>
              <a:spcAft>
                <a:spcPts val="600"/>
              </a:spcAft>
              <a:buClr>
                <a:schemeClr val="bg1"/>
              </a:buClr>
              <a:buFont typeface="Times" charset="0"/>
              <a:buNone/>
            </a:pPr>
            <a:r>
              <a:rPr lang="en-US" altLang="en-US" dirty="0">
                <a:solidFill>
                  <a:schemeClr val="accent5"/>
                </a:solidFill>
                <a:latin typeface="Arial" pitchFamily="34" charset="0"/>
              </a:rPr>
              <a:t>Email:         </a:t>
            </a:r>
            <a:r>
              <a:rPr lang="en-US" altLang="en-US" dirty="0">
                <a:solidFill>
                  <a:srgbClr val="FF0000"/>
                </a:solidFill>
                <a:latin typeface="Arial" pitchFamily="34" charset="0"/>
                <a:hlinkClick r:id="rId3"/>
              </a:rPr>
              <a:t>licensing@copyright.gov</a:t>
            </a:r>
            <a:r>
              <a:rPr lang="en-US" altLang="en-US" dirty="0">
                <a:solidFill>
                  <a:srgbClr val="FF0000"/>
                </a:solidFill>
                <a:latin typeface="Arial" pitchFamily="34" charset="0"/>
              </a:rPr>
              <a:t> </a:t>
            </a:r>
          </a:p>
          <a:p>
            <a:pPr marL="0" indent="0">
              <a:lnSpc>
                <a:spcPct val="100000"/>
              </a:lnSpc>
              <a:spcAft>
                <a:spcPts val="600"/>
              </a:spcAft>
              <a:buClr>
                <a:schemeClr val="bg1"/>
              </a:buClr>
              <a:buFont typeface="Times" charset="0"/>
              <a:buNone/>
            </a:pPr>
            <a:r>
              <a:rPr lang="en-US" altLang="en-US" dirty="0">
                <a:latin typeface="Arial" pitchFamily="34" charset="0"/>
              </a:rPr>
              <a:t>Internet:      </a:t>
            </a:r>
            <a:r>
              <a:rPr lang="en-US" altLang="en-US" dirty="0">
                <a:latin typeface="Arial" pitchFamily="34" charset="0"/>
                <a:hlinkClick r:id="rId4"/>
              </a:rPr>
              <a:t>www.copyright.gov/licensing</a:t>
            </a:r>
            <a:endParaRPr lang="en-US" altLang="en-US" dirty="0">
              <a:latin typeface="Arial" pitchFamily="34" charset="0"/>
            </a:endParaRPr>
          </a:p>
          <a:p>
            <a:pPr marL="0" indent="0">
              <a:lnSpc>
                <a:spcPct val="100000"/>
              </a:lnSpc>
              <a:spcAft>
                <a:spcPts val="600"/>
              </a:spcAft>
              <a:buClr>
                <a:schemeClr val="bg1"/>
              </a:buClr>
              <a:buFont typeface="Times" charset="0"/>
              <a:buNone/>
            </a:pPr>
            <a:r>
              <a:rPr lang="en-US" altLang="en-US" dirty="0">
                <a:latin typeface="Arial" pitchFamily="34" charset="0"/>
              </a:rPr>
              <a:t>Fax:            (202) 707-0905</a:t>
            </a:r>
          </a:p>
          <a:p>
            <a:pPr marL="0" indent="0">
              <a:lnSpc>
                <a:spcPct val="100000"/>
              </a:lnSpc>
              <a:buClr>
                <a:schemeClr val="bg1"/>
              </a:buClr>
              <a:buFont typeface="Times" charset="0"/>
              <a:buNone/>
            </a:pPr>
            <a:endParaRPr lang="en-US" altLang="en-US" dirty="0">
              <a:latin typeface="Arial" pitchFamily="34" charset="0"/>
            </a:endParaRPr>
          </a:p>
          <a:p>
            <a:pPr marL="0" indent="0" eaLnBrk="1" hangingPunct="1">
              <a:lnSpc>
                <a:spcPct val="100000"/>
              </a:lnSpc>
              <a:buFont typeface="Times" charset="0"/>
              <a:buNone/>
            </a:pPr>
            <a:endParaRPr lang="en-US" altLang="en-US" dirty="0">
              <a:latin typeface="Arial" pitchFamily="34" charset="0"/>
            </a:endParaRPr>
          </a:p>
        </p:txBody>
      </p:sp>
      <p:sp>
        <p:nvSpPr>
          <p:cNvPr id="6"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a:t>
            </a:r>
            <a:r>
              <a:rPr lang="en-US" sz="1000" baseline="0" dirty="0">
                <a:solidFill>
                  <a:srgbClr val="666666"/>
                </a:solidFill>
                <a:latin typeface="Arial" charset="0"/>
                <a:ea typeface="ＭＳ Ｐゴシック" charset="0"/>
              </a:rPr>
              <a:t>&gt; </a:t>
            </a:r>
            <a:r>
              <a:rPr lang="en-US" sz="1000" baseline="0" dirty="0">
                <a:solidFill>
                  <a:schemeClr val="accent5"/>
                </a:solidFill>
                <a:latin typeface="Arial" charset="0"/>
                <a:ea typeface="ＭＳ Ｐゴシック" charset="0"/>
              </a:rPr>
              <a:t>Complete Agency Form &gt; Enter Payment Information &gt; Review &amp; Submit &gt; Confirmation </a:t>
            </a:r>
            <a:r>
              <a:rPr lang="en-US" sz="1000" b="1" baseline="0" dirty="0">
                <a:solidFill>
                  <a:schemeClr val="bg1"/>
                </a:solidFill>
                <a:latin typeface="Arial" charset="0"/>
                <a:ea typeface="ＭＳ Ｐゴシック" charset="0"/>
              </a:rPr>
              <a:t>&gt; Contact</a:t>
            </a:r>
          </a:p>
        </p:txBody>
      </p:sp>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7700" y="2438400"/>
            <a:ext cx="32893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2"/>
          <p:cNvSpPr>
            <a:spLocks noGrp="1"/>
          </p:cNvSpPr>
          <p:nvPr>
            <p:ph type="title"/>
          </p:nvPr>
        </p:nvSpPr>
        <p:spPr>
          <a:xfrm>
            <a:off x="1600200" y="0"/>
            <a:ext cx="7315200" cy="1371600"/>
          </a:xfrm>
        </p:spPr>
        <p:txBody>
          <a:bodyPr anchor="ctr"/>
          <a:lstStyle/>
          <a:p>
            <a:pPr eaLnBrk="1" hangingPunct="1"/>
            <a:r>
              <a:rPr lang="en-US" altLang="en-US" dirty="0">
                <a:latin typeface="Arial" pitchFamily="34" charset="0"/>
              </a:rPr>
              <a:t>Statutory License Royalty Payments</a:t>
            </a:r>
            <a:br>
              <a:rPr lang="en-US" altLang="en-US" dirty="0">
                <a:latin typeface="Arial" pitchFamily="34" charset="0"/>
              </a:rPr>
            </a:br>
            <a:r>
              <a:rPr lang="en-US" altLang="en-US" dirty="0">
                <a:latin typeface="Arial" pitchFamily="34" charset="0"/>
              </a:rPr>
              <a:t>Using </a:t>
            </a:r>
            <a:r>
              <a:rPr lang="en-US" altLang="en-US" i="1" dirty="0">
                <a:latin typeface="Arial" pitchFamily="34" charset="0"/>
              </a:rPr>
              <a:t>Pay.gov</a:t>
            </a:r>
            <a:r>
              <a:rPr lang="en-US" altLang="en-US" dirty="0">
                <a:latin typeface="Arial" pitchFamily="34" charset="0"/>
              </a:rPr>
              <a:t> (Circular 74c)</a:t>
            </a:r>
          </a:p>
        </p:txBody>
      </p:sp>
      <p:sp>
        <p:nvSpPr>
          <p:cNvPr id="10263" name="Rectangle 23"/>
          <p:cNvSpPr>
            <a:spLocks noGrp="1"/>
          </p:cNvSpPr>
          <p:nvPr>
            <p:ph idx="1"/>
          </p:nvPr>
        </p:nvSpPr>
        <p:spPr/>
        <p:txBody>
          <a:bodyPr/>
          <a:lstStyle/>
          <a:p>
            <a:pPr eaLnBrk="1" hangingPunct="1">
              <a:spcBef>
                <a:spcPts val="1200"/>
              </a:spcBef>
              <a:spcAft>
                <a:spcPct val="0"/>
              </a:spcAft>
            </a:pPr>
            <a:r>
              <a:rPr lang="en-US" altLang="en-US" dirty="0">
                <a:solidFill>
                  <a:srgbClr val="595959"/>
                </a:solidFill>
                <a:latin typeface="Arial" pitchFamily="34" charset="0"/>
                <a:cs typeface="Arial" pitchFamily="34" charset="0"/>
              </a:rPr>
              <a:t>The EFT process benefits the remitter and the Copyright Office as the agency responsible for collecting and distributing royalty fees. </a:t>
            </a:r>
          </a:p>
          <a:p>
            <a:pPr eaLnBrk="1" hangingPunct="1">
              <a:spcBef>
                <a:spcPts val="1200"/>
              </a:spcBef>
              <a:spcAft>
                <a:spcPct val="0"/>
              </a:spcAft>
            </a:pPr>
            <a:r>
              <a:rPr lang="en-US" altLang="en-US" dirty="0">
                <a:solidFill>
                  <a:srgbClr val="595959"/>
                </a:solidFill>
                <a:latin typeface="Arial" pitchFamily="34" charset="0"/>
                <a:cs typeface="Arial" pitchFamily="34" charset="0"/>
              </a:rPr>
              <a:t>EFTs can be transmitted either as Automated Clearing House (ACH) credits or as Fedwire (“Wire”) transactions, depending on how a transfer is arranged through your financial institution. Alternatively, EFTs can be transmitted as ACH debits using the United States Treasury Department’s web-based remittance system, Pay.gov.  </a:t>
            </a:r>
          </a:p>
          <a:p>
            <a:pPr eaLnBrk="1" hangingPunct="1">
              <a:spcBef>
                <a:spcPts val="1200"/>
              </a:spcBef>
              <a:spcAft>
                <a:spcPct val="0"/>
              </a:spcAft>
            </a:pPr>
            <a:r>
              <a:rPr lang="en-US" altLang="en-US" dirty="0">
                <a:solidFill>
                  <a:srgbClr val="595959"/>
                </a:solidFill>
                <a:latin typeface="Arial" pitchFamily="34" charset="0"/>
                <a:cs typeface="Arial" pitchFamily="34" charset="0"/>
              </a:rPr>
              <a:t>This tutorial complements Circular 74c, which is about Pay.gov. For other payment options, see Circular 74a, How to Make Statutory License Royalty Payments by Wire, or Circular 74b, How to Make Statutory License Royalty Payments by ACH Credit.</a:t>
            </a:r>
          </a:p>
        </p:txBody>
      </p:sp>
      <p:sp>
        <p:nvSpPr>
          <p:cNvPr id="7" name="Rectangle 17"/>
          <p:cNvSpPr>
            <a:spLocks noChangeArrowheads="1"/>
          </p:cNvSpPr>
          <p:nvPr/>
        </p:nvSpPr>
        <p:spPr bwMode="auto">
          <a:xfrm>
            <a:off x="228600" y="1371600"/>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bg1"/>
                </a:solidFill>
                <a:latin typeface="Arial" charset="0"/>
                <a:ea typeface="ＭＳ Ｐゴシック" charset="0"/>
              </a:rPr>
              <a:t>Before you begin</a:t>
            </a:r>
            <a:r>
              <a:rPr lang="en-US" sz="1000" baseline="0" dirty="0">
                <a:solidFill>
                  <a:schemeClr val="bg1"/>
                </a:solidFill>
                <a:latin typeface="Arial" charset="0"/>
                <a:ea typeface="ＭＳ Ｐゴシック" charset="0"/>
              </a:rPr>
              <a:t> </a:t>
            </a:r>
            <a:r>
              <a:rPr lang="en-US" sz="1000" baseline="0" dirty="0">
                <a:solidFill>
                  <a:schemeClr val="accent5"/>
                </a:solidFill>
                <a:latin typeface="Arial" charset="0"/>
                <a:ea typeface="ＭＳ Ｐゴシック" charset="0"/>
              </a:rPr>
              <a:t>&gt;</a:t>
            </a:r>
            <a:r>
              <a:rPr lang="en-US" sz="1000" b="1" baseline="0" dirty="0">
                <a:solidFill>
                  <a:schemeClr val="accent5"/>
                </a:solidFill>
                <a:latin typeface="Arial" charset="0"/>
                <a:ea typeface="ＭＳ Ｐゴシック" charset="0"/>
              </a:rPr>
              <a:t> </a:t>
            </a:r>
            <a:r>
              <a:rPr lang="en-US" sz="1000" baseline="0" dirty="0">
                <a:solidFill>
                  <a:schemeClr val="accent5"/>
                </a:solidFill>
                <a:latin typeface="Arial" charset="0"/>
                <a:ea typeface="ＭＳ Ｐゴシック" charset="0"/>
              </a:rPr>
              <a:t>Complete Agency Form &gt; Enter Payment Information &gt; Review &amp; Submit &gt; Confirmation &gt; Contact</a:t>
            </a:r>
          </a:p>
        </p:txBody>
      </p:sp>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7"/>
          <p:cNvSpPr>
            <a:spLocks noGrp="1"/>
          </p:cNvSpPr>
          <p:nvPr>
            <p:ph type="title"/>
          </p:nvPr>
        </p:nvSpPr>
        <p:spPr>
          <a:xfrm>
            <a:off x="1600200" y="0"/>
            <a:ext cx="7315200" cy="1371600"/>
          </a:xfrm>
        </p:spPr>
        <p:txBody>
          <a:bodyPr anchor="ctr"/>
          <a:lstStyle/>
          <a:p>
            <a:pPr eaLnBrk="1" hangingPunct="1"/>
            <a:r>
              <a:rPr lang="en-US" altLang="en-US" dirty="0">
                <a:latin typeface="Arial" pitchFamily="34" charset="0"/>
              </a:rPr>
              <a:t>Steps to Make EFT Payments </a:t>
            </a:r>
            <a:br>
              <a:rPr lang="en-US" altLang="en-US" dirty="0">
                <a:latin typeface="Arial" pitchFamily="34" charset="0"/>
              </a:rPr>
            </a:br>
            <a:r>
              <a:rPr lang="en-US" altLang="en-US" dirty="0">
                <a:latin typeface="Arial" pitchFamily="34" charset="0"/>
              </a:rPr>
              <a:t>Using </a:t>
            </a:r>
            <a:r>
              <a:rPr lang="en-US" altLang="en-US" i="1" dirty="0">
                <a:latin typeface="Arial" pitchFamily="34" charset="0"/>
              </a:rPr>
              <a:t>Pay.gov</a:t>
            </a:r>
          </a:p>
        </p:txBody>
      </p:sp>
      <p:sp>
        <p:nvSpPr>
          <p:cNvPr id="339972" name="Rectangle 1028"/>
          <p:cNvSpPr>
            <a:spLocks noGrp="1"/>
          </p:cNvSpPr>
          <p:nvPr>
            <p:ph type="body" idx="1"/>
          </p:nvPr>
        </p:nvSpPr>
        <p:spPr>
          <a:xfrm>
            <a:off x="228600" y="1752600"/>
            <a:ext cx="8686800" cy="4953000"/>
          </a:xfrm>
        </p:spPr>
        <p:txBody>
          <a:bodyPr/>
          <a:lstStyle/>
          <a:p>
            <a:pPr eaLnBrk="1" hangingPunct="1"/>
            <a:r>
              <a:rPr lang="en-US" altLang="en-US" sz="1600" dirty="0">
                <a:latin typeface="Arial" pitchFamily="34" charset="0"/>
              </a:rPr>
              <a:t>Contact your financial institution to determine if your account will accept an ACH debit.</a:t>
            </a:r>
          </a:p>
          <a:p>
            <a:pPr eaLnBrk="1" hangingPunct="1"/>
            <a:r>
              <a:rPr lang="en-US" altLang="en-US" sz="1600" dirty="0">
                <a:latin typeface="Arial" pitchFamily="34" charset="0"/>
              </a:rPr>
              <a:t>For the best experience, please use Internet Explorer 9 or higher, Chrome, Firefox, or Safari. </a:t>
            </a:r>
          </a:p>
          <a:p>
            <a:pPr eaLnBrk="1" hangingPunct="1"/>
            <a:r>
              <a:rPr lang="en-US" altLang="en-US" sz="1600" dirty="0">
                <a:latin typeface="Arial" pitchFamily="34" charset="0"/>
              </a:rPr>
              <a:t>Set your browser URL to </a:t>
            </a:r>
            <a:r>
              <a:rPr lang="en-US" altLang="en-US" sz="1600" i="1" dirty="0">
                <a:solidFill>
                  <a:srgbClr val="FF8000"/>
                </a:solidFill>
                <a:latin typeface="Arial" pitchFamily="34" charset="0"/>
                <a:hlinkClick r:id="rId3"/>
              </a:rPr>
              <a:t>http://www.copyright.gov/licensing/royalty</a:t>
            </a:r>
            <a:r>
              <a:rPr lang="en-US" altLang="en-US" sz="1600" dirty="0">
                <a:latin typeface="Arial" pitchFamily="34" charset="0"/>
              </a:rPr>
              <a:t>.</a:t>
            </a:r>
          </a:p>
          <a:p>
            <a:pPr eaLnBrk="1" hangingPunct="1"/>
            <a:r>
              <a:rPr lang="en-US" altLang="en-US" sz="1600" dirty="0">
                <a:latin typeface="Arial" pitchFamily="34" charset="0"/>
              </a:rPr>
              <a:t>If </a:t>
            </a:r>
            <a:r>
              <a:rPr lang="en-US" altLang="en-US" sz="1600" dirty="0">
                <a:solidFill>
                  <a:srgbClr val="595959"/>
                </a:solidFill>
                <a:latin typeface="Arial" pitchFamily="34" charset="0"/>
              </a:rPr>
              <a:t>you</a:t>
            </a:r>
            <a:r>
              <a:rPr lang="en-US" altLang="en-US" sz="1600" dirty="0">
                <a:latin typeface="Arial" pitchFamily="34" charset="0"/>
              </a:rPr>
              <a:t> are a registered user, go directly to the </a:t>
            </a:r>
            <a:r>
              <a:rPr lang="en-US" altLang="en-US" sz="1600" i="1" dirty="0">
                <a:latin typeface="Arial" pitchFamily="34" charset="0"/>
              </a:rPr>
              <a:t>Pay.gov</a:t>
            </a:r>
            <a:r>
              <a:rPr lang="en-US" altLang="en-US" sz="1600" dirty="0">
                <a:latin typeface="Arial" pitchFamily="34" charset="0"/>
              </a:rPr>
              <a:t> website, </a:t>
            </a:r>
            <a:r>
              <a:rPr lang="en-US" altLang="en-US" sz="1600" i="1" dirty="0">
                <a:solidFill>
                  <a:srgbClr val="FF8000"/>
                </a:solidFill>
                <a:latin typeface="Arial" pitchFamily="34" charset="0"/>
                <a:hlinkClick r:id="rId4"/>
              </a:rPr>
              <a:t>https://pay.gov/paygov</a:t>
            </a:r>
            <a:r>
              <a:rPr lang="en-US" altLang="en-US" sz="1600" dirty="0">
                <a:latin typeface="Arial" pitchFamily="34" charset="0"/>
              </a:rPr>
              <a:t>.</a:t>
            </a:r>
          </a:p>
          <a:p>
            <a:pPr eaLnBrk="1" hangingPunct="1"/>
            <a:r>
              <a:rPr lang="en-US" altLang="en-US" sz="1600" b="1" dirty="0">
                <a:latin typeface="Arial" pitchFamily="34" charset="0"/>
              </a:rPr>
              <a:t>NOTE: </a:t>
            </a:r>
            <a:r>
              <a:rPr lang="en-US" altLang="en-US" sz="1600" dirty="0">
                <a:latin typeface="Arial" pitchFamily="34" charset="0"/>
              </a:rPr>
              <a:t>If you do not yet </a:t>
            </a:r>
            <a:r>
              <a:rPr lang="en-US" altLang="en-US" sz="1600" dirty="0">
                <a:solidFill>
                  <a:schemeClr val="accent5"/>
                </a:solidFill>
                <a:latin typeface="Arial" pitchFamily="34" charset="0"/>
              </a:rPr>
              <a:t>have</a:t>
            </a:r>
            <a:r>
              <a:rPr lang="en-US" altLang="en-US" sz="1600" dirty="0">
                <a:latin typeface="Arial" pitchFamily="34" charset="0"/>
              </a:rPr>
              <a:t> a user name and password, call a Licensing Division financial specialist at (202) 707-8150 or email </a:t>
            </a:r>
            <a:r>
              <a:rPr lang="en-US" altLang="en-US" sz="1600" dirty="0">
                <a:solidFill>
                  <a:srgbClr val="FF8000"/>
                </a:solidFill>
                <a:latin typeface="Arial" pitchFamily="34" charset="0"/>
                <a:hlinkClick r:id="rId5"/>
              </a:rPr>
              <a:t>licensing@copyright.gov</a:t>
            </a:r>
            <a:r>
              <a:rPr lang="en-US" altLang="en-US" sz="1600" dirty="0">
                <a:solidFill>
                  <a:schemeClr val="accent5"/>
                </a:solidFill>
                <a:latin typeface="Arial" pitchFamily="34" charset="0"/>
              </a:rPr>
              <a:t>.</a:t>
            </a:r>
          </a:p>
          <a:p>
            <a:pPr>
              <a:spcAft>
                <a:spcPts val="0"/>
              </a:spcAft>
            </a:pPr>
            <a:r>
              <a:rPr lang="en-US" sz="1600" dirty="0">
                <a:solidFill>
                  <a:schemeClr val="accent5"/>
                </a:solidFill>
              </a:rPr>
              <a:t>For forgotten passwords contact:                                                                                     </a:t>
            </a:r>
          </a:p>
          <a:p>
            <a:pPr lvl="1">
              <a:spcAft>
                <a:spcPts val="0"/>
              </a:spcAft>
            </a:pPr>
            <a:r>
              <a:rPr lang="en-US" sz="1600" dirty="0">
                <a:solidFill>
                  <a:schemeClr val="accent5"/>
                </a:solidFill>
              </a:rPr>
              <a:t>800-624-1373 (Toll free, Option #2)</a:t>
            </a:r>
          </a:p>
          <a:p>
            <a:pPr lvl="1">
              <a:spcAft>
                <a:spcPts val="0"/>
              </a:spcAft>
            </a:pPr>
            <a:r>
              <a:rPr lang="en-US" sz="1600" dirty="0">
                <a:solidFill>
                  <a:schemeClr val="accent5"/>
                </a:solidFill>
              </a:rPr>
              <a:t>216-579-2112 (Option #2) </a:t>
            </a:r>
          </a:p>
          <a:p>
            <a:pPr lvl="1">
              <a:spcAft>
                <a:spcPts val="0"/>
              </a:spcAft>
            </a:pPr>
            <a:r>
              <a:rPr lang="en-US" sz="1600" u="sng" dirty="0">
                <a:solidFill>
                  <a:schemeClr val="accent5"/>
                </a:solidFill>
                <a:hlinkClick r:id="rId6"/>
              </a:rPr>
              <a:t>pay.gov.clev@clev.frb.org</a:t>
            </a:r>
            <a:r>
              <a:rPr lang="en-US" sz="1600" dirty="0">
                <a:solidFill>
                  <a:schemeClr val="accent5"/>
                </a:solidFill>
              </a:rPr>
              <a:t>                                                                                                                     7:00 AM - 7:00 PM Monday – Friday (Eastern Time</a:t>
            </a:r>
            <a:r>
              <a:rPr lang="en-US" sz="1400" dirty="0">
                <a:solidFill>
                  <a:schemeClr val="accent5"/>
                </a:solidFill>
              </a:rPr>
              <a:t>)</a:t>
            </a:r>
            <a:endParaRPr lang="en-US" altLang="en-US" dirty="0">
              <a:solidFill>
                <a:schemeClr val="accent5"/>
              </a:solidFill>
              <a:latin typeface="Arial" pitchFamily="34" charset="0"/>
            </a:endParaRPr>
          </a:p>
          <a:p>
            <a:pPr eaLnBrk="1" hangingPunct="1">
              <a:spcBef>
                <a:spcPts val="1200"/>
              </a:spcBef>
              <a:buFont typeface="Times" charset="0"/>
              <a:buNone/>
            </a:pPr>
            <a:endParaRPr lang="en-US" altLang="en-US" dirty="0">
              <a:latin typeface="Arial" pitchFamily="34" charset="0"/>
            </a:endParaRPr>
          </a:p>
          <a:p>
            <a:pPr eaLnBrk="1" hangingPunct="1">
              <a:spcBef>
                <a:spcPts val="1200"/>
              </a:spcBef>
              <a:buFont typeface="Times" charset="0"/>
              <a:buNone/>
            </a:pPr>
            <a:r>
              <a:rPr lang="en-US" altLang="en-US" dirty="0">
                <a:latin typeface="Arial" pitchFamily="34" charset="0"/>
              </a:rPr>
              <a:t>.</a:t>
            </a:r>
          </a:p>
        </p:txBody>
      </p:sp>
      <p:sp>
        <p:nvSpPr>
          <p:cNvPr id="5" name="Rectangle 17"/>
          <p:cNvSpPr>
            <a:spLocks noChangeArrowheads="1"/>
          </p:cNvSpPr>
          <p:nvPr/>
        </p:nvSpPr>
        <p:spPr bwMode="auto">
          <a:xfrm>
            <a:off x="228600" y="1371600"/>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bg1"/>
                </a:solidFill>
                <a:latin typeface="Arial" charset="0"/>
                <a:ea typeface="ＭＳ Ｐゴシック" charset="0"/>
              </a:rPr>
              <a:t>Before you begin</a:t>
            </a:r>
            <a:r>
              <a:rPr lang="en-US" sz="1000" baseline="0" dirty="0">
                <a:solidFill>
                  <a:schemeClr val="bg1"/>
                </a:solidFill>
                <a:latin typeface="Arial" charset="0"/>
                <a:ea typeface="ＭＳ Ｐゴシック" charset="0"/>
              </a:rPr>
              <a:t> </a:t>
            </a:r>
            <a:r>
              <a:rPr lang="en-US" sz="1000" baseline="0" dirty="0">
                <a:solidFill>
                  <a:schemeClr val="accent5"/>
                </a:solidFill>
                <a:latin typeface="Arial" charset="0"/>
                <a:ea typeface="ＭＳ Ｐゴシック" charset="0"/>
              </a:rPr>
              <a:t>&gt;</a:t>
            </a:r>
            <a:r>
              <a:rPr lang="en-US" sz="1000" b="1" baseline="0" dirty="0">
                <a:solidFill>
                  <a:schemeClr val="accent5"/>
                </a:solidFill>
                <a:latin typeface="Arial" charset="0"/>
                <a:ea typeface="ＭＳ Ｐゴシック" charset="0"/>
              </a:rPr>
              <a:t> </a:t>
            </a:r>
            <a:r>
              <a:rPr lang="en-US" sz="1000" baseline="0" dirty="0">
                <a:solidFill>
                  <a:schemeClr val="accent5"/>
                </a:solidFill>
                <a:latin typeface="Arial" charset="0"/>
                <a:ea typeface="ＭＳ Ｐゴシック" charset="0"/>
              </a:rPr>
              <a:t>Complete Agency Form &gt; Enter Payment Information &gt; Review &amp; Submit &gt; Confirmation &gt; Contact</a:t>
            </a:r>
          </a:p>
        </p:txBody>
      </p:sp>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5" t="9158" r="2334" b="23270"/>
          <a:stretch/>
        </p:blipFill>
        <p:spPr>
          <a:xfrm>
            <a:off x="417513" y="1905000"/>
            <a:ext cx="8369300" cy="4634023"/>
          </a:xfrm>
          <a:prstGeom prst="rect">
            <a:avLst/>
          </a:prstGeom>
        </p:spPr>
      </p:pic>
      <p:sp>
        <p:nvSpPr>
          <p:cNvPr id="34818" name="Rectangle 24"/>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Home Page</a:t>
            </a:r>
          </a:p>
        </p:txBody>
      </p:sp>
      <p:grpSp>
        <p:nvGrpSpPr>
          <p:cNvPr id="13" name="Group 12"/>
          <p:cNvGrpSpPr>
            <a:grpSpLocks/>
          </p:cNvGrpSpPr>
          <p:nvPr/>
        </p:nvGrpSpPr>
        <p:grpSpPr bwMode="auto">
          <a:xfrm>
            <a:off x="4260273" y="1752600"/>
            <a:ext cx="2369127" cy="457200"/>
            <a:chOff x="4107873" y="1752600"/>
            <a:chExt cx="2369127" cy="457200"/>
          </a:xfrm>
        </p:grpSpPr>
        <p:sp>
          <p:nvSpPr>
            <p:cNvPr id="6" name="AutoShape 15"/>
            <p:cNvSpPr>
              <a:spLocks noChangeArrowheads="1"/>
            </p:cNvSpPr>
            <p:nvPr/>
          </p:nvSpPr>
          <p:spPr bwMode="auto">
            <a:xfrm>
              <a:off x="4107873" y="1752600"/>
              <a:ext cx="1524000" cy="4572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Click </a:t>
              </a:r>
              <a:r>
                <a:rPr lang="en-US" sz="1700" i="1" baseline="0" dirty="0">
                  <a:solidFill>
                    <a:srgbClr val="1284A8"/>
                  </a:solidFill>
                </a:rPr>
                <a:t>Sign In</a:t>
              </a:r>
              <a:r>
                <a:rPr lang="en-US" sz="1700" baseline="0" dirty="0">
                  <a:solidFill>
                    <a:srgbClr val="1284A8"/>
                  </a:solidFill>
                </a:rPr>
                <a:t>.</a:t>
              </a:r>
            </a:p>
          </p:txBody>
        </p:sp>
        <p:cxnSp>
          <p:nvCxnSpPr>
            <p:cNvPr id="7" name="Straight Arrow Connector 6"/>
            <p:cNvCxnSpPr/>
            <p:nvPr/>
          </p:nvCxnSpPr>
          <p:spPr bwMode="auto">
            <a:xfrm flipH="1">
              <a:off x="5638800" y="1981200"/>
              <a:ext cx="838200" cy="0"/>
            </a:xfrm>
            <a:prstGeom prst="straightConnector1">
              <a:avLst/>
            </a:prstGeom>
            <a:ln w="38100" cmpd="sng">
              <a:solidFill>
                <a:srgbClr val="EA8000"/>
              </a:solidFill>
              <a:headEnd type="arrow"/>
              <a:tailEnd type="none"/>
            </a:ln>
            <a:effectLst/>
          </p:spPr>
          <p:style>
            <a:lnRef idx="2">
              <a:schemeClr val="dk1"/>
            </a:lnRef>
            <a:fillRef idx="0">
              <a:schemeClr val="dk1"/>
            </a:fillRef>
            <a:effectRef idx="1">
              <a:schemeClr val="dk1"/>
            </a:effectRef>
            <a:fontRef idx="minor">
              <a:schemeClr val="tx1"/>
            </a:fontRef>
          </p:style>
        </p:cxnSp>
      </p:grpSp>
      <p:sp>
        <p:nvSpPr>
          <p:cNvPr id="8"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a:t>
            </a:r>
            <a:r>
              <a:rPr lang="en-US" sz="1000" baseline="0" dirty="0">
                <a:solidFill>
                  <a:schemeClr val="bg1"/>
                </a:solidFill>
                <a:latin typeface="Arial" charset="0"/>
                <a:ea typeface="ＭＳ Ｐゴシック" charset="0"/>
              </a:rPr>
              <a:t>&gt; </a:t>
            </a:r>
            <a:r>
              <a:rPr lang="en-US" sz="1000" b="1" baseline="0" dirty="0">
                <a:solidFill>
                  <a:schemeClr val="bg1"/>
                </a:solidFill>
                <a:latin typeface="Arial" charset="0"/>
                <a:ea typeface="ＭＳ Ｐゴシック" charset="0"/>
              </a:rPr>
              <a:t>Complete Agency Form </a:t>
            </a:r>
            <a:r>
              <a:rPr lang="en-US" sz="1000" baseline="0" dirty="0">
                <a:solidFill>
                  <a:schemeClr val="accent5"/>
                </a:solidFill>
                <a:latin typeface="Arial" charset="0"/>
                <a:ea typeface="ＭＳ Ｐゴシック" charset="0"/>
              </a:rPr>
              <a:t>&gt;</a:t>
            </a:r>
            <a:r>
              <a:rPr lang="en-US" sz="1000" b="1" baseline="0" dirty="0">
                <a:solidFill>
                  <a:schemeClr val="bg1"/>
                </a:solidFill>
                <a:latin typeface="Arial" charset="0"/>
                <a:ea typeface="ＭＳ Ｐゴシック" charset="0"/>
              </a:rPr>
              <a:t> </a:t>
            </a:r>
            <a:r>
              <a:rPr lang="en-US" sz="1000" baseline="0" dirty="0">
                <a:solidFill>
                  <a:srgbClr val="666666"/>
                </a:solidFill>
                <a:latin typeface="Arial" charset="0"/>
                <a:ea typeface="ＭＳ Ｐゴシック" charset="0"/>
              </a:rPr>
              <a:t>Enter Payment Information &gt; Review &amp; Submit &gt; Confirmation &gt; Contact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30" t="9483" r="1730" b="20504"/>
          <a:stretch/>
        </p:blipFill>
        <p:spPr>
          <a:xfrm>
            <a:off x="373063" y="1790700"/>
            <a:ext cx="8458200" cy="4801486"/>
          </a:xfrm>
          <a:prstGeom prst="rect">
            <a:avLst/>
          </a:prstGeom>
        </p:spPr>
      </p:pic>
      <p:sp>
        <p:nvSpPr>
          <p:cNvPr id="36866" name="Rectangle 1026"/>
          <p:cNvSpPr>
            <a:spLocks noGrp="1"/>
          </p:cNvSpPr>
          <p:nvPr>
            <p:ph type="title"/>
          </p:nvPr>
        </p:nvSpPr>
        <p:spPr>
          <a:xfrm>
            <a:off x="1600200" y="-1"/>
            <a:ext cx="7315200" cy="1406525"/>
          </a:xfrm>
        </p:spPr>
        <p:txBody>
          <a:bodyPr anchor="ctr"/>
          <a:lstStyle/>
          <a:p>
            <a:pPr eaLnBrk="1" hangingPunct="1"/>
            <a:r>
              <a:rPr lang="en-US" altLang="en-US" dirty="0">
                <a:latin typeface="Arial" pitchFamily="34" charset="0"/>
              </a:rPr>
              <a:t>Sign In</a:t>
            </a:r>
          </a:p>
        </p:txBody>
      </p:sp>
      <p:grpSp>
        <p:nvGrpSpPr>
          <p:cNvPr id="16" name="Group 15"/>
          <p:cNvGrpSpPr>
            <a:grpSpLocks/>
          </p:cNvGrpSpPr>
          <p:nvPr/>
        </p:nvGrpSpPr>
        <p:grpSpPr bwMode="auto">
          <a:xfrm>
            <a:off x="4038600" y="4040172"/>
            <a:ext cx="3352800" cy="685800"/>
            <a:chOff x="1447800" y="4800600"/>
            <a:chExt cx="3352800" cy="685800"/>
          </a:xfrm>
        </p:grpSpPr>
        <p:sp>
          <p:nvSpPr>
            <p:cNvPr id="8" name="AutoShape 15"/>
            <p:cNvSpPr>
              <a:spLocks noChangeArrowheads="1"/>
            </p:cNvSpPr>
            <p:nvPr/>
          </p:nvSpPr>
          <p:spPr bwMode="auto">
            <a:xfrm>
              <a:off x="2438400" y="4800600"/>
              <a:ext cx="2362200" cy="6858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Enter your User Name </a:t>
              </a:r>
              <a:br>
                <a:rPr lang="en-US" sz="1700" baseline="0" dirty="0">
                  <a:solidFill>
                    <a:srgbClr val="1284A8"/>
                  </a:solidFill>
                </a:rPr>
              </a:br>
              <a:r>
                <a:rPr lang="en-US" sz="1700" baseline="0" dirty="0">
                  <a:solidFill>
                    <a:srgbClr val="1284A8"/>
                  </a:solidFill>
                </a:rPr>
                <a:t>and Password.</a:t>
              </a:r>
            </a:p>
          </p:txBody>
        </p:sp>
        <p:cxnSp>
          <p:nvCxnSpPr>
            <p:cNvPr id="9" name="Straight Arrow Connector 8"/>
            <p:cNvCxnSpPr/>
            <p:nvPr/>
          </p:nvCxnSpPr>
          <p:spPr bwMode="auto">
            <a:xfrm flipH="1">
              <a:off x="1447800" y="5105400"/>
              <a:ext cx="990600"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grpSp>
        <p:nvGrpSpPr>
          <p:cNvPr id="17" name="Group 16"/>
          <p:cNvGrpSpPr>
            <a:grpSpLocks/>
          </p:cNvGrpSpPr>
          <p:nvPr/>
        </p:nvGrpSpPr>
        <p:grpSpPr bwMode="auto">
          <a:xfrm>
            <a:off x="4062167" y="4736184"/>
            <a:ext cx="2590800" cy="685800"/>
            <a:chOff x="1447800" y="5638800"/>
            <a:chExt cx="2590800" cy="685800"/>
          </a:xfrm>
        </p:grpSpPr>
        <p:sp>
          <p:nvSpPr>
            <p:cNvPr id="11" name="AutoShape 15"/>
            <p:cNvSpPr>
              <a:spLocks noChangeArrowheads="1"/>
            </p:cNvSpPr>
            <p:nvPr/>
          </p:nvSpPr>
          <p:spPr bwMode="auto">
            <a:xfrm>
              <a:off x="2438400" y="5638800"/>
              <a:ext cx="1600200" cy="6858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Click on the </a:t>
              </a:r>
              <a:br>
                <a:rPr lang="en-US" sz="1700" baseline="0" dirty="0">
                  <a:solidFill>
                    <a:srgbClr val="1284A8"/>
                  </a:solidFill>
                </a:rPr>
              </a:br>
              <a:r>
                <a:rPr lang="en-US" sz="1700" baseline="0" dirty="0">
                  <a:solidFill>
                    <a:srgbClr val="1284A8"/>
                  </a:solidFill>
                </a:rPr>
                <a:t>Sign In button.</a:t>
              </a:r>
            </a:p>
          </p:txBody>
        </p:sp>
        <p:cxnSp>
          <p:nvCxnSpPr>
            <p:cNvPr id="12" name="Straight Arrow Connector 11"/>
            <p:cNvCxnSpPr/>
            <p:nvPr/>
          </p:nvCxnSpPr>
          <p:spPr bwMode="auto">
            <a:xfrm flipH="1">
              <a:off x="1447800" y="5943600"/>
              <a:ext cx="990600"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
        <p:nvSpPr>
          <p:cNvPr id="36869" name="TextBox 14"/>
          <p:cNvSpPr txBox="1">
            <a:spLocks noChangeArrowheads="1"/>
          </p:cNvSpPr>
          <p:nvPr/>
        </p:nvSpPr>
        <p:spPr bwMode="auto">
          <a:xfrm>
            <a:off x="10388600" y="2184400"/>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Times New Roman" pitchFamily="18" charset="0"/>
                <a:ea typeface="MS PGothic" pitchFamily="34" charset="-128"/>
              </a:defRPr>
            </a:lvl1pPr>
            <a:lvl2pPr marL="742950" indent="-285750" eaLnBrk="0" hangingPunct="0">
              <a:defRPr sz="2400" baseline="-25000">
                <a:solidFill>
                  <a:schemeClr val="tx1"/>
                </a:solidFill>
                <a:latin typeface="Times New Roman" pitchFamily="18" charset="0"/>
                <a:ea typeface="MS PGothic" pitchFamily="34" charset="-128"/>
              </a:defRPr>
            </a:lvl2pPr>
            <a:lvl3pPr marL="1143000" indent="-228600" eaLnBrk="0" hangingPunct="0">
              <a:defRPr sz="2400" baseline="-25000">
                <a:solidFill>
                  <a:schemeClr val="tx1"/>
                </a:solidFill>
                <a:latin typeface="Times New Roman" pitchFamily="18" charset="0"/>
                <a:ea typeface="MS PGothic" pitchFamily="34" charset="-128"/>
              </a:defRPr>
            </a:lvl3pPr>
            <a:lvl4pPr marL="1600200" indent="-228600" eaLnBrk="0" hangingPunct="0">
              <a:defRPr sz="2400" baseline="-25000">
                <a:solidFill>
                  <a:schemeClr val="tx1"/>
                </a:solidFill>
                <a:latin typeface="Times New Roman" pitchFamily="18" charset="0"/>
                <a:ea typeface="MS PGothic" pitchFamily="34" charset="-128"/>
              </a:defRPr>
            </a:lvl4pPr>
            <a:lvl5pPr marL="2057400" indent="-228600" eaLnBrk="0" hangingPunct="0">
              <a:defRPr sz="2400" baseline="-25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Times New Roman" pitchFamily="18" charset="0"/>
                <a:ea typeface="MS PGothic" pitchFamily="34" charset="-128"/>
              </a:defRPr>
            </a:lvl9pPr>
          </a:lstStyle>
          <a:p>
            <a:pPr eaLnBrk="1" hangingPunct="1"/>
            <a:endParaRPr lang="en-US" altLang="en-US" dirty="0"/>
          </a:p>
        </p:txBody>
      </p:sp>
      <p:sp>
        <p:nvSpPr>
          <p:cNvPr id="13"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a:t>
            </a:r>
            <a:r>
              <a:rPr lang="en-US" sz="1000" baseline="0" dirty="0">
                <a:solidFill>
                  <a:schemeClr val="bg1"/>
                </a:solidFill>
                <a:latin typeface="Arial" charset="0"/>
                <a:ea typeface="ＭＳ Ｐゴシック" charset="0"/>
              </a:rPr>
              <a:t>&gt; </a:t>
            </a:r>
            <a:r>
              <a:rPr lang="en-US" sz="1000" b="1" baseline="0" dirty="0">
                <a:solidFill>
                  <a:schemeClr val="bg1"/>
                </a:solidFill>
                <a:latin typeface="Arial" charset="0"/>
                <a:ea typeface="ＭＳ Ｐゴシック" charset="0"/>
              </a:rPr>
              <a:t>Complete Agency Form </a:t>
            </a:r>
            <a:r>
              <a:rPr lang="en-US" sz="1000" baseline="0" dirty="0">
                <a:solidFill>
                  <a:schemeClr val="accent5"/>
                </a:solidFill>
                <a:latin typeface="Arial" charset="0"/>
                <a:ea typeface="ＭＳ Ｐゴシック" charset="0"/>
              </a:rPr>
              <a:t>&gt;</a:t>
            </a:r>
            <a:r>
              <a:rPr lang="en-US" sz="1000" b="1" baseline="0" dirty="0">
                <a:solidFill>
                  <a:schemeClr val="bg1"/>
                </a:solidFill>
                <a:latin typeface="Arial" charset="0"/>
                <a:ea typeface="ＭＳ Ｐゴシック" charset="0"/>
              </a:rPr>
              <a:t> </a:t>
            </a:r>
            <a:r>
              <a:rPr lang="en-US" sz="1000" baseline="0" dirty="0">
                <a:solidFill>
                  <a:srgbClr val="666666"/>
                </a:solidFill>
                <a:latin typeface="Arial" charset="0"/>
                <a:ea typeface="ＭＳ Ｐゴシック" charset="0"/>
              </a:rPr>
              <a:t>Enter Payment Information &gt; Review &amp; Submit &gt; Confirmation &gt; Contact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1+#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50" t="19640" r="3750" b="8328"/>
          <a:stretch/>
        </p:blipFill>
        <p:spPr>
          <a:xfrm>
            <a:off x="373063" y="1981200"/>
            <a:ext cx="8458200" cy="4506427"/>
          </a:xfrm>
          <a:prstGeom prst="rect">
            <a:avLst/>
          </a:prstGeom>
        </p:spPr>
      </p:pic>
      <p:sp>
        <p:nvSpPr>
          <p:cNvPr id="38914" name="Rectangle 24"/>
          <p:cNvSpPr>
            <a:spLocks noGrp="1"/>
          </p:cNvSpPr>
          <p:nvPr>
            <p:ph type="title" idx="4294967295"/>
          </p:nvPr>
        </p:nvSpPr>
        <p:spPr>
          <a:xfrm>
            <a:off x="1600200" y="-1"/>
            <a:ext cx="7315200" cy="1406525"/>
          </a:xfrm>
        </p:spPr>
        <p:txBody>
          <a:bodyPr anchor="ctr"/>
          <a:lstStyle/>
          <a:p>
            <a:pPr eaLnBrk="1" hangingPunct="1"/>
            <a:r>
              <a:rPr lang="en-US" altLang="en-US" dirty="0">
                <a:latin typeface="Arial" pitchFamily="34" charset="0"/>
              </a:rPr>
              <a:t>My Account</a:t>
            </a:r>
          </a:p>
        </p:txBody>
      </p:sp>
      <p:grpSp>
        <p:nvGrpSpPr>
          <p:cNvPr id="27651" name="Group 1"/>
          <p:cNvGrpSpPr>
            <a:grpSpLocks/>
          </p:cNvGrpSpPr>
          <p:nvPr/>
        </p:nvGrpSpPr>
        <p:grpSpPr bwMode="auto">
          <a:xfrm>
            <a:off x="1981200" y="3124200"/>
            <a:ext cx="3124200" cy="533400"/>
            <a:chOff x="1676400" y="4343400"/>
            <a:chExt cx="3124200" cy="533400"/>
          </a:xfrm>
        </p:grpSpPr>
        <p:sp>
          <p:nvSpPr>
            <p:cNvPr id="8" name="AutoShape 15"/>
            <p:cNvSpPr>
              <a:spLocks noChangeArrowheads="1"/>
            </p:cNvSpPr>
            <p:nvPr/>
          </p:nvSpPr>
          <p:spPr bwMode="auto">
            <a:xfrm>
              <a:off x="2895600" y="4343400"/>
              <a:ext cx="1905000" cy="5334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Click </a:t>
              </a:r>
              <a:r>
                <a:rPr lang="en-US" sz="1700" i="1" baseline="0" dirty="0">
                  <a:solidFill>
                    <a:srgbClr val="1284A8"/>
                  </a:solidFill>
                </a:rPr>
                <a:t>My Forms</a:t>
              </a:r>
              <a:r>
                <a:rPr lang="en-US" sz="1700" baseline="0" dirty="0">
                  <a:solidFill>
                    <a:srgbClr val="1284A8"/>
                  </a:solidFill>
                </a:rPr>
                <a:t>.</a:t>
              </a:r>
            </a:p>
          </p:txBody>
        </p:sp>
        <p:cxnSp>
          <p:nvCxnSpPr>
            <p:cNvPr id="9" name="Straight Arrow Connector 8"/>
            <p:cNvCxnSpPr/>
            <p:nvPr/>
          </p:nvCxnSpPr>
          <p:spPr bwMode="auto">
            <a:xfrm flipH="1">
              <a:off x="1676400" y="4648200"/>
              <a:ext cx="1219200" cy="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
        <p:nvSpPr>
          <p:cNvPr id="11"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a:t>
            </a:r>
            <a:r>
              <a:rPr lang="en-US" sz="1000" baseline="0" dirty="0">
                <a:solidFill>
                  <a:schemeClr val="bg1"/>
                </a:solidFill>
                <a:latin typeface="Arial" charset="0"/>
                <a:ea typeface="ＭＳ Ｐゴシック" charset="0"/>
              </a:rPr>
              <a:t>&gt; </a:t>
            </a:r>
            <a:r>
              <a:rPr lang="en-US" sz="1000" b="1" baseline="0" dirty="0">
                <a:solidFill>
                  <a:schemeClr val="bg1"/>
                </a:solidFill>
                <a:latin typeface="Arial" charset="0"/>
                <a:ea typeface="ＭＳ Ｐゴシック" charset="0"/>
              </a:rPr>
              <a:t>Complete Agency Form </a:t>
            </a:r>
            <a:r>
              <a:rPr lang="en-US" sz="1000" baseline="0" dirty="0">
                <a:solidFill>
                  <a:schemeClr val="accent5"/>
                </a:solidFill>
                <a:latin typeface="Arial" charset="0"/>
                <a:ea typeface="ＭＳ Ｐゴシック" charset="0"/>
              </a:rPr>
              <a:t>&gt;</a:t>
            </a:r>
            <a:r>
              <a:rPr lang="en-US" sz="1000" b="1" baseline="0" dirty="0">
                <a:solidFill>
                  <a:schemeClr val="bg1"/>
                </a:solidFill>
                <a:latin typeface="Arial" charset="0"/>
                <a:ea typeface="ＭＳ Ｐゴシック" charset="0"/>
              </a:rPr>
              <a:t> </a:t>
            </a:r>
            <a:r>
              <a:rPr lang="en-US" sz="1000" baseline="0" dirty="0">
                <a:solidFill>
                  <a:srgbClr val="666666"/>
                </a:solidFill>
                <a:latin typeface="Arial" charset="0"/>
                <a:ea typeface="ＭＳ Ｐゴシック" charset="0"/>
              </a:rPr>
              <a:t>Enter Payment Information &gt; Review &amp; Submit &gt; Confirmation &gt; Contact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1000" fill="hold"/>
                                        <p:tgtEl>
                                          <p:spTgt spid="27651"/>
                                        </p:tgtEl>
                                        <p:attrNameLst>
                                          <p:attrName>ppt_x</p:attrName>
                                        </p:attrNameLst>
                                      </p:cBhvr>
                                      <p:tavLst>
                                        <p:tav tm="0">
                                          <p:val>
                                            <p:strVal val="1+#ppt_w/2"/>
                                          </p:val>
                                        </p:tav>
                                        <p:tav tm="100000">
                                          <p:val>
                                            <p:strVal val="#ppt_x"/>
                                          </p:val>
                                        </p:tav>
                                      </p:tavLst>
                                    </p:anim>
                                    <p:anim calcmode="lin" valueType="num">
                                      <p:cBhvr additive="base">
                                        <p:cTn id="8" dur="1000" fill="hold"/>
                                        <p:tgtEl>
                                          <p:spTgt spid="276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1" descr="Private Form1.png"/>
          <p:cNvPicPr>
            <a:picLocks noChangeAspect="1"/>
          </p:cNvPicPr>
          <p:nvPr/>
        </p:nvPicPr>
        <p:blipFill rotWithShape="1">
          <a:blip r:embed="rId3">
            <a:extLst>
              <a:ext uri="{28A0092B-C50C-407E-A947-70E740481C1C}">
                <a14:useLocalDpi xmlns:a14="http://schemas.microsoft.com/office/drawing/2010/main" val="0"/>
              </a:ext>
            </a:extLst>
          </a:blip>
          <a:srcRect l="4208" r="3590" b="32727"/>
          <a:stretch/>
        </p:blipFill>
        <p:spPr bwMode="auto">
          <a:xfrm>
            <a:off x="388505" y="1860698"/>
            <a:ext cx="8427315" cy="461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1030"/>
          <p:cNvSpPr>
            <a:spLocks noGrp="1"/>
          </p:cNvSpPr>
          <p:nvPr>
            <p:ph type="title"/>
          </p:nvPr>
        </p:nvSpPr>
        <p:spPr>
          <a:xfrm>
            <a:off x="1600200" y="-1"/>
            <a:ext cx="7315200" cy="1406525"/>
          </a:xfrm>
        </p:spPr>
        <p:txBody>
          <a:bodyPr anchor="ctr"/>
          <a:lstStyle/>
          <a:p>
            <a:pPr eaLnBrk="1" hangingPunct="1"/>
            <a:r>
              <a:rPr lang="en-US" altLang="en-US" dirty="0">
                <a:latin typeface="Arial" pitchFamily="34" charset="0"/>
              </a:rPr>
              <a:t>Private Forms List</a:t>
            </a:r>
          </a:p>
        </p:txBody>
      </p:sp>
      <p:grpSp>
        <p:nvGrpSpPr>
          <p:cNvPr id="11" name="Group 10"/>
          <p:cNvGrpSpPr>
            <a:grpSpLocks/>
          </p:cNvGrpSpPr>
          <p:nvPr/>
        </p:nvGrpSpPr>
        <p:grpSpPr bwMode="auto">
          <a:xfrm>
            <a:off x="4953000" y="3810000"/>
            <a:ext cx="1524000" cy="1143000"/>
            <a:chOff x="4114800" y="4724400"/>
            <a:chExt cx="1524000" cy="1143000"/>
          </a:xfrm>
        </p:grpSpPr>
        <p:sp>
          <p:nvSpPr>
            <p:cNvPr id="8" name="AutoShape 15"/>
            <p:cNvSpPr>
              <a:spLocks noChangeArrowheads="1"/>
            </p:cNvSpPr>
            <p:nvPr/>
          </p:nvSpPr>
          <p:spPr bwMode="auto">
            <a:xfrm>
              <a:off x="4114800" y="5410200"/>
              <a:ext cx="1524000" cy="4572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700" baseline="0" dirty="0">
                  <a:solidFill>
                    <a:srgbClr val="1284A8"/>
                  </a:solidFill>
                </a:rPr>
                <a:t>Click </a:t>
              </a:r>
              <a:r>
                <a:rPr lang="en-US" sz="1700" i="1" baseline="0" dirty="0">
                  <a:solidFill>
                    <a:srgbClr val="1284A8"/>
                  </a:solidFill>
                </a:rPr>
                <a:t>Private</a:t>
              </a:r>
              <a:r>
                <a:rPr lang="en-US" sz="1700" baseline="0" dirty="0">
                  <a:solidFill>
                    <a:srgbClr val="1284A8"/>
                  </a:solidFill>
                </a:rPr>
                <a:t>.</a:t>
              </a:r>
            </a:p>
          </p:txBody>
        </p:sp>
        <p:cxnSp>
          <p:nvCxnSpPr>
            <p:cNvPr id="9" name="Straight Arrow Connector 8"/>
            <p:cNvCxnSpPr/>
            <p:nvPr/>
          </p:nvCxnSpPr>
          <p:spPr bwMode="auto">
            <a:xfrm flipV="1">
              <a:off x="4876800" y="4724400"/>
              <a:ext cx="0" cy="6858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
        <p:nvSpPr>
          <p:cNvPr id="15"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a:t>
            </a:r>
            <a:r>
              <a:rPr lang="en-US" sz="1000" baseline="0" dirty="0">
                <a:solidFill>
                  <a:schemeClr val="bg1"/>
                </a:solidFill>
                <a:latin typeface="Arial" charset="0"/>
                <a:ea typeface="ＭＳ Ｐゴシック" charset="0"/>
              </a:rPr>
              <a:t>&gt; </a:t>
            </a:r>
            <a:r>
              <a:rPr lang="en-US" sz="1000" b="1" baseline="0" dirty="0">
                <a:solidFill>
                  <a:schemeClr val="bg1"/>
                </a:solidFill>
                <a:latin typeface="Arial" charset="0"/>
                <a:ea typeface="ＭＳ Ｐゴシック" charset="0"/>
              </a:rPr>
              <a:t>Complete Agency Form </a:t>
            </a:r>
            <a:r>
              <a:rPr lang="en-US" sz="1000" baseline="0" dirty="0">
                <a:solidFill>
                  <a:schemeClr val="accent5"/>
                </a:solidFill>
                <a:latin typeface="Arial" charset="0"/>
                <a:ea typeface="ＭＳ Ｐゴシック" charset="0"/>
              </a:rPr>
              <a:t>&gt;</a:t>
            </a:r>
            <a:r>
              <a:rPr lang="en-US" sz="1000" b="1" baseline="0" dirty="0">
                <a:solidFill>
                  <a:schemeClr val="bg1"/>
                </a:solidFill>
                <a:latin typeface="Arial" charset="0"/>
                <a:ea typeface="ＭＳ Ｐゴシック" charset="0"/>
              </a:rPr>
              <a:t> </a:t>
            </a:r>
            <a:r>
              <a:rPr lang="en-US" sz="1000" baseline="0" dirty="0">
                <a:solidFill>
                  <a:srgbClr val="666666"/>
                </a:solidFill>
                <a:latin typeface="Arial" charset="0"/>
                <a:ea typeface="ＭＳ Ｐゴシック" charset="0"/>
              </a:rPr>
              <a:t>Enter Payment Information &gt; Review &amp; Submit &gt; Confirmation &gt; Contact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905" t="18166" r="6577" b="19533"/>
          <a:stretch/>
        </p:blipFill>
        <p:spPr>
          <a:xfrm>
            <a:off x="460781" y="1981200"/>
            <a:ext cx="8282763" cy="4522133"/>
          </a:xfrm>
          <a:prstGeom prst="rect">
            <a:avLst/>
          </a:prstGeom>
        </p:spPr>
      </p:pic>
      <p:sp>
        <p:nvSpPr>
          <p:cNvPr id="43010" name="Rectangle 1030"/>
          <p:cNvSpPr>
            <a:spLocks noGrp="1"/>
          </p:cNvSpPr>
          <p:nvPr>
            <p:ph type="title"/>
          </p:nvPr>
        </p:nvSpPr>
        <p:spPr>
          <a:xfrm>
            <a:off x="1600200" y="-1"/>
            <a:ext cx="7315200" cy="1406525"/>
          </a:xfrm>
        </p:spPr>
        <p:txBody>
          <a:bodyPr anchor="ctr"/>
          <a:lstStyle/>
          <a:p>
            <a:pPr eaLnBrk="1" hangingPunct="1"/>
            <a:r>
              <a:rPr lang="en-US" altLang="en-US" dirty="0">
                <a:latin typeface="Arial" pitchFamily="34" charset="0"/>
              </a:rPr>
              <a:t>Private Forms List</a:t>
            </a:r>
          </a:p>
        </p:txBody>
      </p:sp>
      <p:grpSp>
        <p:nvGrpSpPr>
          <p:cNvPr id="7" name="Group 6"/>
          <p:cNvGrpSpPr>
            <a:grpSpLocks/>
          </p:cNvGrpSpPr>
          <p:nvPr/>
        </p:nvGrpSpPr>
        <p:grpSpPr bwMode="auto">
          <a:xfrm>
            <a:off x="4114800" y="4261759"/>
            <a:ext cx="3505200" cy="1066800"/>
            <a:chOff x="4114800" y="4800600"/>
            <a:chExt cx="3505200" cy="1066800"/>
          </a:xfrm>
        </p:grpSpPr>
        <p:sp>
          <p:nvSpPr>
            <p:cNvPr id="11" name="AutoShape 15"/>
            <p:cNvSpPr>
              <a:spLocks noChangeArrowheads="1"/>
            </p:cNvSpPr>
            <p:nvPr/>
          </p:nvSpPr>
          <p:spPr bwMode="auto">
            <a:xfrm>
              <a:off x="4114800" y="5410200"/>
              <a:ext cx="3505200" cy="457200"/>
            </a:xfrm>
            <a:prstGeom prst="roundRect">
              <a:avLst>
                <a:gd name="adj" fmla="val 16667"/>
              </a:avLst>
            </a:prstGeom>
            <a:ln w="38100" cmpd="sng">
              <a:solidFill>
                <a:srgbClr val="EA8000"/>
              </a:solidFill>
              <a:headEnd/>
              <a:tailEnd/>
            </a:ln>
          </p:spPr>
          <p:style>
            <a:lnRef idx="2">
              <a:schemeClr val="dk1"/>
            </a:lnRef>
            <a:fillRef idx="1">
              <a:schemeClr val="lt1"/>
            </a:fillRef>
            <a:effectRef idx="0">
              <a:schemeClr val="dk1"/>
            </a:effectRef>
            <a:fontRef idx="minor">
              <a:schemeClr val="dk1"/>
            </a:fontRef>
          </p:style>
          <p:txBody>
            <a:bodyPr wrap="none" anchor="ctr"/>
            <a:lstStyle/>
            <a:p>
              <a:pPr>
                <a:defRPr/>
              </a:pPr>
              <a:r>
                <a:rPr lang="en-US" sz="1700" baseline="0" dirty="0">
                  <a:solidFill>
                    <a:srgbClr val="1284A8"/>
                  </a:solidFill>
                </a:rPr>
                <a:t>Click </a:t>
              </a:r>
              <a:r>
                <a:rPr lang="en-US" sz="1700" i="1" baseline="0" dirty="0">
                  <a:solidFill>
                    <a:srgbClr val="1284A8"/>
                  </a:solidFill>
                </a:rPr>
                <a:t>Continue to the Form </a:t>
              </a:r>
              <a:r>
                <a:rPr lang="en-US" sz="1700" baseline="0" dirty="0">
                  <a:solidFill>
                    <a:srgbClr val="1284A8"/>
                  </a:solidFill>
                </a:rPr>
                <a:t>button.</a:t>
              </a:r>
            </a:p>
          </p:txBody>
        </p:sp>
        <p:cxnSp>
          <p:nvCxnSpPr>
            <p:cNvPr id="12" name="Straight Arrow Connector 11"/>
            <p:cNvCxnSpPr/>
            <p:nvPr/>
          </p:nvCxnSpPr>
          <p:spPr bwMode="auto">
            <a:xfrm flipV="1">
              <a:off x="5867400" y="4800600"/>
              <a:ext cx="0" cy="609600"/>
            </a:xfrm>
            <a:prstGeom prst="straightConnector1">
              <a:avLst/>
            </a:prstGeom>
            <a:ln w="38100" cmpd="sng">
              <a:solidFill>
                <a:srgbClr val="EA8000"/>
              </a:solidFill>
              <a:headEnd type="none"/>
              <a:tailEnd type="arrow"/>
            </a:ln>
            <a:effectLst/>
          </p:spPr>
          <p:style>
            <a:lnRef idx="2">
              <a:schemeClr val="dk1"/>
            </a:lnRef>
            <a:fillRef idx="0">
              <a:schemeClr val="dk1"/>
            </a:fillRef>
            <a:effectRef idx="1">
              <a:schemeClr val="dk1"/>
            </a:effectRef>
            <a:fontRef idx="minor">
              <a:schemeClr val="tx1"/>
            </a:fontRef>
          </p:style>
        </p:cxnSp>
      </p:grpSp>
      <p:sp>
        <p:nvSpPr>
          <p:cNvPr id="15"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chemeClr val="accent5"/>
                </a:solidFill>
                <a:latin typeface="Arial" charset="0"/>
                <a:ea typeface="ＭＳ Ｐゴシック" charset="0"/>
              </a:rPr>
              <a:t>Before you begin </a:t>
            </a:r>
            <a:r>
              <a:rPr lang="en-US" sz="1000" baseline="0" dirty="0">
                <a:solidFill>
                  <a:schemeClr val="bg1"/>
                </a:solidFill>
                <a:latin typeface="Arial" charset="0"/>
                <a:ea typeface="ＭＳ Ｐゴシック" charset="0"/>
              </a:rPr>
              <a:t>&gt; </a:t>
            </a:r>
            <a:r>
              <a:rPr lang="en-US" sz="1000" b="1" baseline="0" dirty="0">
                <a:solidFill>
                  <a:schemeClr val="bg1"/>
                </a:solidFill>
                <a:latin typeface="Arial" charset="0"/>
                <a:ea typeface="ＭＳ Ｐゴシック" charset="0"/>
              </a:rPr>
              <a:t>Complete Agency Form </a:t>
            </a:r>
            <a:r>
              <a:rPr lang="en-US" sz="1000" baseline="0" dirty="0">
                <a:solidFill>
                  <a:schemeClr val="accent5"/>
                </a:solidFill>
                <a:latin typeface="Arial" charset="0"/>
                <a:ea typeface="ＭＳ Ｐゴシック" charset="0"/>
              </a:rPr>
              <a:t>&gt;</a:t>
            </a:r>
            <a:r>
              <a:rPr lang="en-US" sz="1000" b="1" baseline="0" dirty="0">
                <a:solidFill>
                  <a:schemeClr val="bg1"/>
                </a:solidFill>
                <a:latin typeface="Arial" charset="0"/>
                <a:ea typeface="ＭＳ Ｐゴシック" charset="0"/>
              </a:rPr>
              <a:t> </a:t>
            </a:r>
            <a:r>
              <a:rPr lang="en-US" sz="1000" baseline="0" dirty="0">
                <a:solidFill>
                  <a:srgbClr val="666666"/>
                </a:solidFill>
                <a:latin typeface="Arial" charset="0"/>
                <a:ea typeface="ＭＳ Ｐゴシック" charset="0"/>
              </a:rPr>
              <a:t>Enter Payment Information &gt; Review &amp; Submit &gt; Confirmation &gt; Contact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COPG501:Applications:Microsoft Office 2004:Templates:Presentations:Designs:Blank Presentation</Template>
  <TotalTime>12898</TotalTime>
  <Words>1663</Words>
  <Application>Microsoft Macintosh PowerPoint</Application>
  <PresentationFormat>On-screen Show (4:3)</PresentationFormat>
  <Paragraphs>151</Paragraphs>
  <Slides>25</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 Black</vt:lpstr>
      <vt:lpstr>Calibri</vt:lpstr>
      <vt:lpstr>Georgia</vt:lpstr>
      <vt:lpstr>Times</vt:lpstr>
      <vt:lpstr>Times New Roman</vt:lpstr>
      <vt:lpstr>Wingdings 2</vt:lpstr>
      <vt:lpstr>Flow</vt:lpstr>
      <vt:lpstr>Custom Design</vt:lpstr>
      <vt:lpstr>PowerPoint Presentation</vt:lpstr>
      <vt:lpstr>Statutory License Royalty Payments Using Pay.gov (Circular 74c)</vt:lpstr>
      <vt:lpstr>Statutory License Royalty Payments Using Pay.gov (Circular 74c)</vt:lpstr>
      <vt:lpstr>Steps to Make EFT Payments  Using Pay.gov</vt:lpstr>
      <vt:lpstr>Home Page</vt:lpstr>
      <vt:lpstr>Sign In</vt:lpstr>
      <vt:lpstr>My Account</vt:lpstr>
      <vt:lpstr>Private Forms List</vt:lpstr>
      <vt:lpstr>Private Forms List</vt:lpstr>
      <vt:lpstr>Private Forms Lists</vt:lpstr>
      <vt:lpstr>Fee Type</vt:lpstr>
      <vt:lpstr> Pay Royalty and Filing Fees </vt:lpstr>
      <vt:lpstr>Identification Number</vt:lpstr>
      <vt:lpstr>Pay Royalty and Filing Fees</vt:lpstr>
      <vt:lpstr>Cable and Satellite Filing Fees</vt:lpstr>
      <vt:lpstr>Enter Online Payment Information</vt:lpstr>
      <vt:lpstr>Enter Online Payment Information</vt:lpstr>
      <vt:lpstr>Authorize Payment</vt:lpstr>
      <vt:lpstr>Authorize Payment</vt:lpstr>
      <vt:lpstr>Authorize Payment</vt:lpstr>
      <vt:lpstr>Confirm Payment</vt:lpstr>
      <vt:lpstr>Notification of the Licensing Division</vt:lpstr>
      <vt:lpstr>IMPORTANT</vt:lpstr>
      <vt:lpstr>Contact Us</vt:lpstr>
      <vt:lpstr>PowerPoint Presentation</vt:lpstr>
    </vt:vector>
  </TitlesOfParts>
  <Company>LOC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Welcome  to the Online Cable  Statement of Account  Tutorial   A Complete Guide to Cable Statements of Account  (SOA)</dc:title>
  <dc:creator>tmau</dc:creator>
  <cp:lastModifiedBy>Stan Murgolo</cp:lastModifiedBy>
  <cp:revision>489</cp:revision>
  <cp:lastPrinted>2013-12-17T20:39:06Z</cp:lastPrinted>
  <dcterms:created xsi:type="dcterms:W3CDTF">2008-10-28T15:05:53Z</dcterms:created>
  <dcterms:modified xsi:type="dcterms:W3CDTF">2020-05-19T21:48:56Z</dcterms:modified>
</cp:coreProperties>
</file>