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55"/>
  </p:notesMasterIdLst>
  <p:sldIdLst>
    <p:sldId id="270" r:id="rId2"/>
    <p:sldId id="267" r:id="rId3"/>
    <p:sldId id="329" r:id="rId4"/>
    <p:sldId id="342" r:id="rId5"/>
    <p:sldId id="344" r:id="rId6"/>
    <p:sldId id="257" r:id="rId7"/>
    <p:sldId id="258" r:id="rId8"/>
    <p:sldId id="259" r:id="rId9"/>
    <p:sldId id="332" r:id="rId10"/>
    <p:sldId id="311" r:id="rId11"/>
    <p:sldId id="345" r:id="rId12"/>
    <p:sldId id="310" r:id="rId13"/>
    <p:sldId id="333" r:id="rId14"/>
    <p:sldId id="309" r:id="rId15"/>
    <p:sldId id="315" r:id="rId16"/>
    <p:sldId id="266" r:id="rId17"/>
    <p:sldId id="271" r:id="rId18"/>
    <p:sldId id="320" r:id="rId19"/>
    <p:sldId id="319" r:id="rId20"/>
    <p:sldId id="318" r:id="rId21"/>
    <p:sldId id="317" r:id="rId22"/>
    <p:sldId id="316" r:id="rId23"/>
    <p:sldId id="323" r:id="rId24"/>
    <p:sldId id="322" r:id="rId25"/>
    <p:sldId id="324" r:id="rId26"/>
    <p:sldId id="359" r:id="rId27"/>
    <p:sldId id="360" r:id="rId28"/>
    <p:sldId id="277" r:id="rId29"/>
    <p:sldId id="278" r:id="rId30"/>
    <p:sldId id="279" r:id="rId31"/>
    <p:sldId id="280" r:id="rId32"/>
    <p:sldId id="307" r:id="rId33"/>
    <p:sldId id="282" r:id="rId34"/>
    <p:sldId id="283" r:id="rId35"/>
    <p:sldId id="284" r:id="rId36"/>
    <p:sldId id="285" r:id="rId37"/>
    <p:sldId id="286" r:id="rId38"/>
    <p:sldId id="306" r:id="rId39"/>
    <p:sldId id="287" r:id="rId40"/>
    <p:sldId id="288" r:id="rId41"/>
    <p:sldId id="346" r:id="rId42"/>
    <p:sldId id="347" r:id="rId43"/>
    <p:sldId id="348" r:id="rId44"/>
    <p:sldId id="349" r:id="rId45"/>
    <p:sldId id="350" r:id="rId46"/>
    <p:sldId id="351" r:id="rId47"/>
    <p:sldId id="352" r:id="rId48"/>
    <p:sldId id="353" r:id="rId49"/>
    <p:sldId id="354" r:id="rId50"/>
    <p:sldId id="355" r:id="rId51"/>
    <p:sldId id="356" r:id="rId52"/>
    <p:sldId id="357" r:id="rId53"/>
    <p:sldId id="358" r:id="rId5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376" y="-3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150E6C4-DC8A-4244-BD61-7CD05BE19B89}" type="datetimeFigureOut">
              <a:rPr lang="en-US" smtClean="0"/>
              <a:t>2/2/2015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297A525-2507-48BA-8B01-67B40756B1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15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2FE3F2-4304-454E-9922-497ACB32296A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18534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A821B6-84FE-40BD-9A40-BEAFC12B7E69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97A525-2507-48BA-8B01-67B40756B13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939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97A525-2507-48BA-8B01-67B40756B13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7244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97A525-2507-48BA-8B01-67B40756B13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2082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97A525-2507-48BA-8B01-67B40756B13D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7671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97A525-2507-48BA-8B01-67B40756B13D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137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4" name="Picture 34" descr="titlebkg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69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52600"/>
            <a:ext cx="7772400" cy="1920875"/>
          </a:xfrm>
        </p:spPr>
        <p:txBody>
          <a:bodyPr lIns="91440" tIns="45720" rIns="91440" bIns="45720"/>
          <a:lstStyle>
            <a:lvl1pPr algn="ctr">
              <a:defRPr sz="44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7169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4267200"/>
            <a:ext cx="6400800" cy="1752600"/>
          </a:xfrm>
        </p:spPr>
        <p:txBody>
          <a:bodyPr/>
          <a:lstStyle>
            <a:lvl1pPr marL="0" indent="0" algn="ctr">
              <a:buFont typeface="Wingdings" pitchFamily="-80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71693" name="Rectangle 13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7D02057-3E14-4B9E-A153-EE743E34E388}" type="datetime1">
              <a:rPr lang="en-US" smtClean="0"/>
              <a:t>2/2/2015</a:t>
            </a:fld>
            <a:endParaRPr lang="en-US"/>
          </a:p>
        </p:txBody>
      </p:sp>
      <p:sp>
        <p:nvSpPr>
          <p:cNvPr id="71694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1695" name="Rectangle 1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09B53E0-354A-45DE-B7B8-6363F0C9407E}" type="slidenum">
              <a:rPr lang="en-US" smtClean="0"/>
              <a:t>‹#›</a:t>
            </a:fld>
            <a:endParaRPr lang="en-US"/>
          </a:p>
        </p:txBody>
      </p:sp>
      <p:pic>
        <p:nvPicPr>
          <p:cNvPr id="71707" name="Picture 27" descr="ppt_wordmark_whit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343399"/>
              </a:clrFrom>
              <a:clrTo>
                <a:srgbClr val="34339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4662488" cy="103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08" name="Rectangle 28"/>
          <p:cNvSpPr>
            <a:spLocks noChangeArrowheads="1"/>
          </p:cNvSpPr>
          <p:nvPr/>
        </p:nvSpPr>
        <p:spPr bwMode="auto">
          <a:xfrm>
            <a:off x="9424988" y="3983038"/>
            <a:ext cx="184150" cy="304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EC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altLang="en-US" sz="1400">
              <a:solidFill>
                <a:srgbClr val="00051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6678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631C30-2C03-4D85-9E33-79EE21C8492A}" type="datetime1">
              <a:rPr lang="en-US" smtClean="0"/>
              <a:t>2/2/2015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09B53E0-354A-45DE-B7B8-6363F0C9407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371431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457200"/>
            <a:ext cx="2000250" cy="5668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4213" y="457200"/>
            <a:ext cx="5849937" cy="5668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CB0E93E-484A-4949-BC19-CAC4FE99BFFF}" type="datetime1">
              <a:rPr lang="en-US" smtClean="0"/>
              <a:t>2/2/2015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09B53E0-354A-45DE-B7B8-6363F0C9407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26494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49B671-D98F-449B-921B-EE1FBF8A968D}" type="datetime1">
              <a:rPr lang="en-US" smtClean="0"/>
              <a:t>2/2/2015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09B53E0-354A-45DE-B7B8-6363F0C9407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339190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4D2D81-B876-47C0-95B3-EBCD60BB05D1}" type="datetime1">
              <a:rPr lang="en-US" smtClean="0"/>
              <a:t>2/2/2015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09B53E0-354A-45DE-B7B8-6363F0C9407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355732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1600200"/>
            <a:ext cx="39243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913" y="1600200"/>
            <a:ext cx="39258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7123EB8-CFB2-4AF7-A725-38358D6D0FFE}" type="datetime1">
              <a:rPr lang="en-US" smtClean="0"/>
              <a:t>2/2/2015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09B53E0-354A-45DE-B7B8-6363F0C9407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6337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716C95-C6D7-4959-A0A5-19F62D65F5EF}" type="datetime1">
              <a:rPr lang="en-US" smtClean="0"/>
              <a:t>2/2/2015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09B53E0-354A-45DE-B7B8-6363F0C9407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887434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5251D3-AF84-4218-A8E2-47676382B6AC}" type="datetime1">
              <a:rPr lang="en-US" smtClean="0"/>
              <a:t>2/2/2015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09B53E0-354A-45DE-B7B8-6363F0C9407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693084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45FB53-909C-41BE-9A4A-9819697DEDF2}" type="datetime1">
              <a:rPr lang="en-US" smtClean="0"/>
              <a:t>2/2/2015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09B53E0-354A-45DE-B7B8-6363F0C9407E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273931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430F86-C709-4537-92AD-36846414CD8D}" type="datetime1">
              <a:rPr lang="en-US" smtClean="0"/>
              <a:t>2/2/2015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09B53E0-354A-45DE-B7B8-6363F0C9407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096866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EE8982-EE07-4B1D-B168-DA562302CEC2}" type="datetime1">
              <a:rPr lang="en-US" smtClean="0"/>
              <a:t>2/2/2015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09B53E0-354A-45DE-B7B8-6363F0C9407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67780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682" name="Group 26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70683" name="Group 27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70684" name="Freeform 28"/>
              <p:cNvSpPr>
                <a:spLocks/>
              </p:cNvSpPr>
              <p:nvPr userDrawn="1"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1400" b="1">
                  <a:solidFill>
                    <a:srgbClr val="000514"/>
                  </a:solidFill>
                </a:endParaRPr>
              </a:p>
            </p:txBody>
          </p:sp>
          <p:sp>
            <p:nvSpPr>
              <p:cNvPr id="70685" name="Freeform 29"/>
              <p:cNvSpPr>
                <a:spLocks/>
              </p:cNvSpPr>
              <p:nvPr userDrawn="1"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1400" b="1">
                  <a:solidFill>
                    <a:srgbClr val="000514"/>
                  </a:solidFill>
                </a:endParaRPr>
              </a:p>
            </p:txBody>
          </p:sp>
          <p:sp>
            <p:nvSpPr>
              <p:cNvPr id="70686" name="Freeform 30"/>
              <p:cNvSpPr>
                <a:spLocks/>
              </p:cNvSpPr>
              <p:nvPr userDrawn="1"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1400" b="1">
                  <a:solidFill>
                    <a:srgbClr val="000514"/>
                  </a:solidFill>
                </a:endParaRPr>
              </a:p>
            </p:txBody>
          </p:sp>
          <p:sp>
            <p:nvSpPr>
              <p:cNvPr id="70687" name="Freeform 31"/>
              <p:cNvSpPr>
                <a:spLocks/>
              </p:cNvSpPr>
              <p:nvPr userDrawn="1"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1400" b="1">
                  <a:solidFill>
                    <a:srgbClr val="000514"/>
                  </a:solidFill>
                </a:endParaRPr>
              </a:p>
            </p:txBody>
          </p:sp>
          <p:sp>
            <p:nvSpPr>
              <p:cNvPr id="70688" name="Freeform 32"/>
              <p:cNvSpPr>
                <a:spLocks/>
              </p:cNvSpPr>
              <p:nvPr userDrawn="1"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1400" b="1">
                  <a:solidFill>
                    <a:srgbClr val="000514"/>
                  </a:solidFill>
                </a:endParaRPr>
              </a:p>
            </p:txBody>
          </p:sp>
        </p:grpSp>
        <p:sp>
          <p:nvSpPr>
            <p:cNvPr id="70689" name="Freeform 33"/>
            <p:cNvSpPr>
              <a:spLocks/>
            </p:cNvSpPr>
            <p:nvPr userDrawn="1"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en-US" sz="1400" b="1">
                <a:solidFill>
                  <a:srgbClr val="000514"/>
                </a:solidFill>
              </a:endParaRPr>
            </a:p>
          </p:txBody>
        </p:sp>
        <p:sp>
          <p:nvSpPr>
            <p:cNvPr id="70690" name="Freeform 34"/>
            <p:cNvSpPr>
              <a:spLocks/>
            </p:cNvSpPr>
            <p:nvPr userDrawn="1"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en-US" sz="1400" b="1">
                <a:solidFill>
                  <a:srgbClr val="000514"/>
                </a:solidFill>
              </a:endParaRPr>
            </a:p>
          </p:txBody>
        </p:sp>
      </p:grpSp>
      <p:sp>
        <p:nvSpPr>
          <p:cNvPr id="7065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0">
                <a:solidFill>
                  <a:schemeClr val="tx1"/>
                </a:solidFill>
              </a:defRPr>
            </a:lvl1pPr>
          </a:lstStyle>
          <a:p>
            <a:fld id="{DCC00EBD-47ED-4074-AB23-AA9F4263C700}" type="datetime1">
              <a:rPr lang="en-US" smtClean="0"/>
              <a:t>2/2/2015</a:t>
            </a:fld>
            <a:endParaRPr lang="en-US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>
                <a:solidFill>
                  <a:schemeClr val="tx1"/>
                </a:solidFill>
              </a:defRPr>
            </a:lvl1pPr>
          </a:lstStyle>
          <a:p>
            <a:fld id="{F09B53E0-354A-45DE-B7B8-6363F0C9407E}" type="slidenum">
              <a:rPr lang="en-US" smtClean="0"/>
              <a:t>‹#›</a:t>
            </a:fld>
            <a:endParaRPr lang="en-US"/>
          </a:p>
        </p:txBody>
      </p:sp>
      <p:sp>
        <p:nvSpPr>
          <p:cNvPr id="7066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684213" y="457200"/>
            <a:ext cx="8002587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7067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200" b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067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600200"/>
            <a:ext cx="800258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70696" name="Picture 40" descr="eCO-Log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53022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461803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-80" charset="0"/>
          <a:cs typeface="Arial" charset="0"/>
        </a:defRPr>
      </a:lvl2pPr>
      <a:lvl3pPr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-80" charset="0"/>
          <a:cs typeface="Arial" charset="0"/>
        </a:defRPr>
      </a:lvl3pPr>
      <a:lvl4pPr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-80" charset="0"/>
          <a:cs typeface="Arial" charset="0"/>
        </a:defRPr>
      </a:lvl4pPr>
      <a:lvl5pPr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-80" charset="0"/>
          <a:cs typeface="Arial" charset="0"/>
        </a:defRPr>
      </a:lvl5pPr>
      <a:lvl6pPr marL="4572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-80" charset="0"/>
          <a:cs typeface="Arial" charset="0"/>
        </a:defRPr>
      </a:lvl6pPr>
      <a:lvl7pPr marL="9144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-80" charset="0"/>
          <a:cs typeface="Arial" charset="0"/>
        </a:defRPr>
      </a:lvl7pPr>
      <a:lvl8pPr marL="13716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-80" charset="0"/>
          <a:cs typeface="Arial" charset="0"/>
        </a:defRPr>
      </a:lvl8pPr>
      <a:lvl9pPr marL="18288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-80" charset="0"/>
          <a:cs typeface="Arial" charset="0"/>
        </a:defRPr>
      </a:lvl9pPr>
    </p:titleStyle>
    <p:bodyStyle>
      <a:lvl1pPr marL="342900" indent="-342900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buClr>
          <a:schemeClr val="hlink"/>
        </a:buClr>
        <a:buSzPct val="70000"/>
        <a:buFont typeface="Wingdings" pitchFamily="-80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buClr>
          <a:schemeClr val="accent2"/>
        </a:buClr>
        <a:buSzPct val="70000"/>
        <a:buFont typeface="Wingdings" pitchFamily="-80" charset="2"/>
        <a:buChar char="n"/>
        <a:defRPr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buClr>
          <a:schemeClr val="tx2"/>
        </a:buClr>
        <a:buSzPct val="70000"/>
        <a:buFont typeface="Wingdings" pitchFamily="-80" charset="2"/>
        <a:buChar char="n"/>
        <a:defRPr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buClr>
          <a:schemeClr val="accent2"/>
        </a:buClr>
        <a:buSzPct val="70000"/>
        <a:buFont typeface="Wingdings" pitchFamily="-80" charset="2"/>
        <a:buChar char="n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buClr>
          <a:schemeClr val="hlink"/>
        </a:buClr>
        <a:buSzPct val="70000"/>
        <a:buFont typeface="Wingdings" pitchFamily="-80" charset="2"/>
        <a:buChar char="n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buClr>
          <a:schemeClr val="hlink"/>
        </a:buClr>
        <a:buSzPct val="70000"/>
        <a:buFont typeface="Wingdings" pitchFamily="-80" charset="2"/>
        <a:buChar char="n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buClr>
          <a:schemeClr val="hlink"/>
        </a:buClr>
        <a:buSzPct val="70000"/>
        <a:buFont typeface="Wingdings" pitchFamily="-80" charset="2"/>
        <a:buChar char="n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buClr>
          <a:schemeClr val="hlink"/>
        </a:buClr>
        <a:buSzPct val="70000"/>
        <a:buFont typeface="Wingdings" pitchFamily="-80" charset="2"/>
        <a:buChar char="n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buClr>
          <a:schemeClr val="hlink"/>
        </a:buClr>
        <a:buSzPct val="70000"/>
        <a:buFont typeface="Wingdings" pitchFamily="-80" charset="2"/>
        <a:buChar char="n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mailto:copyinfo@loc.gov" TargetMode="External"/><Relationship Id="rId2" Type="http://schemas.openxmlformats.org/officeDocument/2006/relationships/hyperlink" Target="mailto:ctoinfo@loc.gov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copyright.gov/eco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6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228600" y="1752600"/>
            <a:ext cx="8610600" cy="2133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Welcome to the </a:t>
            </a:r>
            <a:r>
              <a:rPr lang="en-US" altLang="en-US" dirty="0" err="1"/>
              <a:t>eCO</a:t>
            </a:r>
            <a:r>
              <a:rPr lang="en-US" altLang="en-US" dirty="0"/>
              <a:t> </a:t>
            </a:r>
            <a:r>
              <a:rPr lang="en-US" altLang="en-US" dirty="0">
                <a:latin typeface="Arial" charset="0"/>
              </a:rPr>
              <a:t>(electronic Copyright Office)</a:t>
            </a:r>
            <a:r>
              <a:rPr lang="en-US" altLang="en-US" dirty="0"/>
              <a:t> </a:t>
            </a:r>
            <a:r>
              <a:rPr lang="en-US" altLang="en-US" dirty="0" smtClean="0"/>
              <a:t>Standard Application Tutorial</a:t>
            </a:r>
            <a:endParaRPr lang="en-US" altLang="en-US" dirty="0"/>
          </a:p>
        </p:txBody>
      </p:sp>
      <p:sp>
        <p:nvSpPr>
          <p:cNvPr id="184327" name="Rectangle 7"/>
          <p:cNvSpPr>
            <a:spLocks noGrp="1" noChangeArrowheads="1"/>
          </p:cNvSpPr>
          <p:nvPr>
            <p:ph type="subTitle" sz="quarter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FFFEBE"/>
                </a:solidFill>
                <a:effectLst/>
              </a:rPr>
              <a:t>A guide for completing your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FFFEBE"/>
                </a:solidFill>
                <a:effectLst/>
              </a:rPr>
              <a:t> electronic copyright registration</a:t>
            </a:r>
            <a:endParaRPr lang="en-US" altLang="en-US" sz="2800"/>
          </a:p>
        </p:txBody>
      </p:sp>
    </p:spTree>
    <p:extLst>
      <p:ext uri="{BB962C8B-B14F-4D97-AF65-F5344CB8AC3E}">
        <p14:creationId xmlns:p14="http://schemas.microsoft.com/office/powerpoint/2010/main" val="404093381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Selecting the Type of Work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3" y="2054077"/>
            <a:ext cx="8002587" cy="3618207"/>
          </a:xfrm>
        </p:spPr>
      </p:pic>
      <p:grpSp>
        <p:nvGrpSpPr>
          <p:cNvPr id="25" name="Group 24"/>
          <p:cNvGrpSpPr/>
          <p:nvPr/>
        </p:nvGrpSpPr>
        <p:grpSpPr>
          <a:xfrm>
            <a:off x="3838575" y="3733800"/>
            <a:ext cx="2562225" cy="510778"/>
            <a:chOff x="3105150" y="4876800"/>
            <a:chExt cx="2562225" cy="510778"/>
          </a:xfrm>
        </p:grpSpPr>
        <p:sp>
          <p:nvSpPr>
            <p:cNvPr id="19" name="Rounded Rectangle 18"/>
            <p:cNvSpPr/>
            <p:nvPr/>
          </p:nvSpPr>
          <p:spPr bwMode="auto">
            <a:xfrm>
              <a:off x="3457575" y="4876800"/>
              <a:ext cx="2209800" cy="510778"/>
            </a:xfrm>
            <a:prstGeom prst="roundRect">
              <a:avLst/>
            </a:prstGeom>
            <a:solidFill>
              <a:srgbClr val="FFFECF"/>
            </a:solidFill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rPr>
                <a:t>Select a “</a:t>
              </a:r>
              <a:r>
                <a:rPr lang="en-US" sz="1200" dirty="0" smtClean="0">
                  <a:solidFill>
                    <a:schemeClr val="bg2"/>
                  </a:solidFill>
                  <a:latin typeface="Arial" charset="0"/>
                </a:rPr>
                <a:t>Type of Work” from the drop-down menu.</a:t>
              </a:r>
              <a:endParaRPr kumimoji="0" lang="en-US" sz="120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endParaRPr>
            </a:p>
          </p:txBody>
        </p:sp>
        <p:cxnSp>
          <p:nvCxnSpPr>
            <p:cNvPr id="23" name="Straight Arrow Connector 22"/>
            <p:cNvCxnSpPr>
              <a:stCxn id="19" idx="1"/>
            </p:cNvCxnSpPr>
            <p:nvPr/>
          </p:nvCxnSpPr>
          <p:spPr bwMode="auto">
            <a:xfrm flipH="1">
              <a:off x="3105150" y="5132189"/>
              <a:ext cx="352425" cy="0"/>
            </a:xfrm>
            <a:prstGeom prst="straightConnector1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</p:cxnSp>
      </p:grpSp>
      <p:sp>
        <p:nvSpPr>
          <p:cNvPr id="9" name="Rounded Rectangle 8"/>
          <p:cNvSpPr/>
          <p:nvPr/>
        </p:nvSpPr>
        <p:spPr bwMode="auto">
          <a:xfrm>
            <a:off x="2743200" y="1797050"/>
            <a:ext cx="3048000" cy="510778"/>
          </a:xfrm>
          <a:prstGeom prst="roundRect">
            <a:avLst/>
          </a:prstGeom>
          <a:solidFill>
            <a:srgbClr val="FFFEC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Click “Save for Later” on any screen to save</a:t>
            </a:r>
            <a:r>
              <a:rPr kumimoji="0" lang="en-US" sz="1200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 your application as a working case.</a:t>
            </a:r>
            <a:endParaRPr kumimoji="0" lang="en-US" sz="120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9B53E0-354A-45DE-B7B8-6363F0C9407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1293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Selecting the Type of Work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447800"/>
            <a:ext cx="8166477" cy="4429714"/>
          </a:xfrm>
        </p:spPr>
      </p:pic>
      <p:grpSp>
        <p:nvGrpSpPr>
          <p:cNvPr id="5" name="Group 4"/>
          <p:cNvGrpSpPr/>
          <p:nvPr/>
        </p:nvGrpSpPr>
        <p:grpSpPr>
          <a:xfrm>
            <a:off x="876300" y="1524000"/>
            <a:ext cx="2057400" cy="510778"/>
            <a:chOff x="990600" y="6233358"/>
            <a:chExt cx="2057400" cy="510778"/>
          </a:xfrm>
        </p:grpSpPr>
        <p:sp>
          <p:nvSpPr>
            <p:cNvPr id="6" name="Rounded Rectangle 5"/>
            <p:cNvSpPr/>
            <p:nvPr/>
          </p:nvSpPr>
          <p:spPr bwMode="auto">
            <a:xfrm>
              <a:off x="990600" y="6233358"/>
              <a:ext cx="1600200" cy="510778"/>
            </a:xfrm>
            <a:prstGeom prst="roundRect">
              <a:avLst/>
            </a:prstGeom>
            <a:solidFill>
              <a:srgbClr val="FFFECF"/>
            </a:solidFill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rPr>
                <a:t>Click</a:t>
              </a:r>
              <a:r>
                <a:rPr kumimoji="0" lang="en-US" sz="1200" i="0" u="none" strike="noStrike" cap="none" normalizeH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rPr>
                <a:t> here to save and continue.</a:t>
              </a:r>
              <a:endParaRPr kumimoji="0" lang="en-US" sz="120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endParaRPr>
            </a:p>
          </p:txBody>
        </p:sp>
        <p:cxnSp>
          <p:nvCxnSpPr>
            <p:cNvPr id="7" name="Straight Arrow Connector 6"/>
            <p:cNvCxnSpPr>
              <a:stCxn id="6" idx="3"/>
            </p:cNvCxnSpPr>
            <p:nvPr/>
          </p:nvCxnSpPr>
          <p:spPr bwMode="auto">
            <a:xfrm>
              <a:off x="2590800" y="6488747"/>
              <a:ext cx="457200" cy="0"/>
            </a:xfrm>
            <a:prstGeom prst="straightConnector1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</p:cxnSp>
      </p:grpSp>
      <p:sp>
        <p:nvSpPr>
          <p:cNvPr id="3" name="Rounded Rectangle 2"/>
          <p:cNvSpPr/>
          <p:nvPr/>
        </p:nvSpPr>
        <p:spPr bwMode="auto">
          <a:xfrm>
            <a:off x="2476500" y="2286000"/>
            <a:ext cx="3390900" cy="510778"/>
          </a:xfrm>
          <a:prstGeom prst="roundRect">
            <a:avLst/>
          </a:prstGeom>
          <a:solidFill>
            <a:srgbClr val="FFFECF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200" dirty="0">
                <a:solidFill>
                  <a:schemeClr val="bg2"/>
                </a:solidFill>
                <a:latin typeface="Arial" charset="0"/>
              </a:rPr>
              <a:t>Each time you click on a type in the list, a description of your selection will be displayed.</a:t>
            </a:r>
            <a:endParaRPr kumimoji="0" lang="en-US" sz="120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343400" y="3028950"/>
            <a:ext cx="3581400" cy="510778"/>
            <a:chOff x="4343400" y="3028950"/>
            <a:chExt cx="3581400" cy="510778"/>
          </a:xfrm>
        </p:grpSpPr>
        <p:sp>
          <p:nvSpPr>
            <p:cNvPr id="8" name="Rounded Rectangle 7"/>
            <p:cNvSpPr/>
            <p:nvPr/>
          </p:nvSpPr>
          <p:spPr bwMode="auto">
            <a:xfrm>
              <a:off x="5257800" y="3028950"/>
              <a:ext cx="2667000" cy="510778"/>
            </a:xfrm>
            <a:prstGeom prst="roundRect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rPr>
                <a:t>Select the “Type of Work” you</a:t>
              </a:r>
              <a:r>
                <a:rPr kumimoji="0" lang="en-US" sz="1200" i="0" u="none" strike="noStrike" cap="none" normalizeH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rPr>
                <a:t> are registering from the drop down list</a:t>
              </a:r>
              <a:endParaRPr kumimoji="0" lang="en-US" sz="120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endParaRPr>
            </a:p>
          </p:txBody>
        </p:sp>
        <p:cxnSp>
          <p:nvCxnSpPr>
            <p:cNvPr id="16" name="Straight Arrow Connector 15"/>
            <p:cNvCxnSpPr>
              <a:stCxn id="8" idx="1"/>
            </p:cNvCxnSpPr>
            <p:nvPr/>
          </p:nvCxnSpPr>
          <p:spPr bwMode="auto">
            <a:xfrm flipH="1">
              <a:off x="4343400" y="3284339"/>
              <a:ext cx="914400" cy="0"/>
            </a:xfrm>
            <a:prstGeom prst="straightConnector1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</p:cxnSp>
      </p:grpSp>
      <p:grpSp>
        <p:nvGrpSpPr>
          <p:cNvPr id="20" name="Group 19"/>
          <p:cNvGrpSpPr/>
          <p:nvPr/>
        </p:nvGrpSpPr>
        <p:grpSpPr>
          <a:xfrm>
            <a:off x="1447800" y="4343400"/>
            <a:ext cx="2209799" cy="1063228"/>
            <a:chOff x="1447800" y="4343400"/>
            <a:chExt cx="2209799" cy="1063228"/>
          </a:xfrm>
        </p:grpSpPr>
        <p:sp>
          <p:nvSpPr>
            <p:cNvPr id="9" name="Rounded Rectangle 8"/>
            <p:cNvSpPr/>
            <p:nvPr/>
          </p:nvSpPr>
          <p:spPr bwMode="auto">
            <a:xfrm>
              <a:off x="1447800" y="4895850"/>
              <a:ext cx="2209799" cy="510778"/>
            </a:xfrm>
            <a:prstGeom prst="roundRect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rPr>
                <a:t>Click the box to confirm your selection before continuing.</a:t>
              </a:r>
            </a:p>
          </p:txBody>
        </p:sp>
        <p:cxnSp>
          <p:nvCxnSpPr>
            <p:cNvPr id="19" name="Straight Arrow Connector 18"/>
            <p:cNvCxnSpPr>
              <a:stCxn id="9" idx="0"/>
            </p:cNvCxnSpPr>
            <p:nvPr/>
          </p:nvCxnSpPr>
          <p:spPr bwMode="auto">
            <a:xfrm flipH="1" flipV="1">
              <a:off x="2552699" y="4343400"/>
              <a:ext cx="1" cy="552450"/>
            </a:xfrm>
            <a:prstGeom prst="straightConnector1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</p:cxnSp>
      </p:grp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9B53E0-354A-45DE-B7B8-6363F0C9407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7900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Entering the Title of the Work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3" y="1960716"/>
            <a:ext cx="8002587" cy="3804930"/>
          </a:xfrm>
        </p:spPr>
      </p:pic>
      <p:grpSp>
        <p:nvGrpSpPr>
          <p:cNvPr id="13" name="Group 12"/>
          <p:cNvGrpSpPr/>
          <p:nvPr/>
        </p:nvGrpSpPr>
        <p:grpSpPr>
          <a:xfrm>
            <a:off x="2981326" y="3505200"/>
            <a:ext cx="1895474" cy="510778"/>
            <a:chOff x="2867026" y="5867400"/>
            <a:chExt cx="1895474" cy="510778"/>
          </a:xfrm>
        </p:grpSpPr>
        <p:sp>
          <p:nvSpPr>
            <p:cNvPr id="5" name="Rounded Rectangle 4"/>
            <p:cNvSpPr/>
            <p:nvPr/>
          </p:nvSpPr>
          <p:spPr bwMode="auto">
            <a:xfrm>
              <a:off x="3171824" y="5867400"/>
              <a:ext cx="1590676" cy="510778"/>
            </a:xfrm>
            <a:prstGeom prst="roundRect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rPr>
                <a:t>Click “New</a:t>
              </a:r>
              <a:r>
                <a:rPr lang="en-US" sz="1200" dirty="0" smtClean="0">
                  <a:solidFill>
                    <a:schemeClr val="bg2"/>
                  </a:solidFill>
                  <a:latin typeface="Arial" charset="0"/>
                </a:rPr>
                <a:t>” to enter the title of the work. </a:t>
              </a:r>
              <a:endParaRPr kumimoji="0" lang="en-US" sz="120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endParaRPr>
            </a:p>
          </p:txBody>
        </p:sp>
        <p:cxnSp>
          <p:nvCxnSpPr>
            <p:cNvPr id="12" name="Straight Arrow Connector 11"/>
            <p:cNvCxnSpPr>
              <a:stCxn id="5" idx="1"/>
            </p:cNvCxnSpPr>
            <p:nvPr/>
          </p:nvCxnSpPr>
          <p:spPr bwMode="auto">
            <a:xfrm flipH="1">
              <a:off x="2867026" y="6122789"/>
              <a:ext cx="304798" cy="1"/>
            </a:xfrm>
            <a:prstGeom prst="straightConnector1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</p:cxnSp>
      </p:grp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9B53E0-354A-45DE-B7B8-6363F0C9407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5415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Entering the Title of the Work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3" y="1981150"/>
            <a:ext cx="8002587" cy="3764062"/>
          </a:xfrm>
        </p:spPr>
      </p:pic>
      <p:grpSp>
        <p:nvGrpSpPr>
          <p:cNvPr id="9" name="Group 8"/>
          <p:cNvGrpSpPr/>
          <p:nvPr/>
        </p:nvGrpSpPr>
        <p:grpSpPr>
          <a:xfrm>
            <a:off x="4152900" y="3924300"/>
            <a:ext cx="2895600" cy="715089"/>
            <a:chOff x="4191000" y="5867400"/>
            <a:chExt cx="2895600" cy="715089"/>
          </a:xfrm>
        </p:grpSpPr>
        <p:sp>
          <p:nvSpPr>
            <p:cNvPr id="5" name="Rounded Rectangle 4"/>
            <p:cNvSpPr/>
            <p:nvPr/>
          </p:nvSpPr>
          <p:spPr bwMode="auto">
            <a:xfrm>
              <a:off x="4800600" y="5867400"/>
              <a:ext cx="2286000" cy="715089"/>
            </a:xfrm>
            <a:prstGeom prst="roundRect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rPr>
                <a:t>Select</a:t>
              </a:r>
              <a:r>
                <a:rPr kumimoji="0" lang="en-US" sz="1200" i="0" u="none" strike="noStrike" cap="none" normalizeH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rPr>
                <a:t> “Title of work being registered” from the </a:t>
              </a:r>
              <a:r>
                <a:rPr lang="en-US" sz="1200" dirty="0" smtClean="0">
                  <a:solidFill>
                    <a:schemeClr val="bg2"/>
                  </a:solidFill>
                  <a:latin typeface="Arial" charset="0"/>
                </a:rPr>
                <a:t>Title Type drop-down menu.</a:t>
              </a:r>
              <a:endParaRPr kumimoji="0" lang="en-US" sz="120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endParaRPr>
            </a:p>
          </p:txBody>
        </p:sp>
        <p:cxnSp>
          <p:nvCxnSpPr>
            <p:cNvPr id="7" name="Straight Arrow Connector 6"/>
            <p:cNvCxnSpPr>
              <a:stCxn id="5" idx="1"/>
            </p:cNvCxnSpPr>
            <p:nvPr/>
          </p:nvCxnSpPr>
          <p:spPr bwMode="auto">
            <a:xfrm flipH="1">
              <a:off x="4191000" y="6224945"/>
              <a:ext cx="609600" cy="0"/>
            </a:xfrm>
            <a:prstGeom prst="straightConnector1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</p:cxnSp>
      </p:grp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9B53E0-354A-45DE-B7B8-6363F0C9407E}" type="slidenum">
              <a:rPr lang="en-US" smtClean="0"/>
              <a:t>13</a:t>
            </a:fld>
            <a:endParaRPr lang="en-US"/>
          </a:p>
        </p:txBody>
      </p:sp>
      <p:sp>
        <p:nvSpPr>
          <p:cNvPr id="10" name="Rounded Rectangle 9"/>
          <p:cNvSpPr/>
          <p:nvPr/>
        </p:nvSpPr>
        <p:spPr bwMode="auto">
          <a:xfrm>
            <a:off x="2057400" y="4953000"/>
            <a:ext cx="5334000" cy="510778"/>
          </a:xfrm>
          <a:prstGeom prst="roundRect">
            <a:avLst/>
          </a:prstGeom>
          <a:solidFill>
            <a:srgbClr val="FFFECF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200" dirty="0" smtClean="0">
                <a:solidFill>
                  <a:schemeClr val="bg2"/>
                </a:solidFill>
                <a:latin typeface="Arial" charset="0"/>
              </a:rPr>
              <a:t>If you will be entering additional titles after this one, please </a:t>
            </a:r>
            <a:r>
              <a:rPr lang="en-US" sz="1200" dirty="0" smtClean="0">
                <a:solidFill>
                  <a:schemeClr val="bg2"/>
                </a:solidFill>
                <a:latin typeface="Arial" charset="0"/>
              </a:rPr>
              <a:t>click </a:t>
            </a:r>
            <a:r>
              <a:rPr lang="en-US" sz="1200" dirty="0">
                <a:solidFill>
                  <a:schemeClr val="bg2"/>
                </a:solidFill>
                <a:latin typeface="Arial" charset="0"/>
              </a:rPr>
              <a:t>the “Title Type” link </a:t>
            </a:r>
            <a:r>
              <a:rPr lang="en-US" sz="1200" dirty="0" smtClean="0">
                <a:solidFill>
                  <a:schemeClr val="bg2"/>
                </a:solidFill>
                <a:latin typeface="Arial" charset="0"/>
              </a:rPr>
              <a:t>for guidance on selecting </a:t>
            </a:r>
            <a:r>
              <a:rPr lang="en-US" sz="1200" dirty="0" smtClean="0">
                <a:solidFill>
                  <a:schemeClr val="bg2"/>
                </a:solidFill>
                <a:latin typeface="Arial" charset="0"/>
              </a:rPr>
              <a:t>the appropriate  </a:t>
            </a:r>
            <a:r>
              <a:rPr lang="en-US" sz="1200" dirty="0" smtClean="0">
                <a:solidFill>
                  <a:schemeClr val="bg2"/>
                </a:solidFill>
                <a:latin typeface="Arial" charset="0"/>
              </a:rPr>
              <a:t>“Title Type” </a:t>
            </a:r>
            <a:r>
              <a:rPr lang="en-US" sz="1200" dirty="0" smtClean="0">
                <a:solidFill>
                  <a:schemeClr val="bg2"/>
                </a:solidFill>
                <a:latin typeface="Arial" charset="0"/>
              </a:rPr>
              <a:t>option(s).</a:t>
            </a:r>
            <a:endParaRPr lang="en-US" sz="1200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2711450" y="3270250"/>
            <a:ext cx="457200" cy="152400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5574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6" presetClass="entr" presetSubtype="37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Entering the Title of the Work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57" y="1981200"/>
            <a:ext cx="8002585" cy="3804930"/>
          </a:xfrm>
        </p:spPr>
      </p:pic>
      <p:grpSp>
        <p:nvGrpSpPr>
          <p:cNvPr id="23" name="Group 22"/>
          <p:cNvGrpSpPr/>
          <p:nvPr/>
        </p:nvGrpSpPr>
        <p:grpSpPr>
          <a:xfrm>
            <a:off x="1371600" y="2743200"/>
            <a:ext cx="1676400" cy="510778"/>
            <a:chOff x="1981200" y="6096000"/>
            <a:chExt cx="1676400" cy="510778"/>
          </a:xfrm>
        </p:grpSpPr>
        <p:sp>
          <p:nvSpPr>
            <p:cNvPr id="11" name="Rounded Rectangle 10"/>
            <p:cNvSpPr/>
            <p:nvPr/>
          </p:nvSpPr>
          <p:spPr bwMode="auto">
            <a:xfrm>
              <a:off x="1981200" y="6096000"/>
              <a:ext cx="1066800" cy="510778"/>
            </a:xfrm>
            <a:prstGeom prst="roundRect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rPr>
                <a:t>Click “Save” to continue.</a:t>
              </a:r>
            </a:p>
          </p:txBody>
        </p:sp>
        <p:cxnSp>
          <p:nvCxnSpPr>
            <p:cNvPr id="22" name="Straight Arrow Connector 21"/>
            <p:cNvCxnSpPr>
              <a:stCxn id="11" idx="3"/>
            </p:cNvCxnSpPr>
            <p:nvPr/>
          </p:nvCxnSpPr>
          <p:spPr bwMode="auto">
            <a:xfrm>
              <a:off x="3048000" y="6351389"/>
              <a:ext cx="609600" cy="0"/>
            </a:xfrm>
            <a:prstGeom prst="straightConnector1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</p:cxnSp>
      </p:grpSp>
      <p:grpSp>
        <p:nvGrpSpPr>
          <p:cNvPr id="3" name="Group 2"/>
          <p:cNvGrpSpPr/>
          <p:nvPr/>
        </p:nvGrpSpPr>
        <p:grpSpPr>
          <a:xfrm>
            <a:off x="4343400" y="4185407"/>
            <a:ext cx="2743200" cy="306467"/>
            <a:chOff x="4343400" y="4185407"/>
            <a:chExt cx="2743200" cy="306467"/>
          </a:xfrm>
        </p:grpSpPr>
        <p:sp>
          <p:nvSpPr>
            <p:cNvPr id="8" name="Rounded Rectangle 7"/>
            <p:cNvSpPr/>
            <p:nvPr/>
          </p:nvSpPr>
          <p:spPr bwMode="auto">
            <a:xfrm>
              <a:off x="5105400" y="4185407"/>
              <a:ext cx="1981200" cy="306467"/>
            </a:xfrm>
            <a:prstGeom prst="roundRect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rPr>
                <a:t>Enter the title of the work.</a:t>
              </a:r>
            </a:p>
          </p:txBody>
        </p:sp>
        <p:cxnSp>
          <p:nvCxnSpPr>
            <p:cNvPr id="7" name="Straight Arrow Connector 6"/>
            <p:cNvCxnSpPr>
              <a:stCxn id="8" idx="1"/>
            </p:cNvCxnSpPr>
            <p:nvPr/>
          </p:nvCxnSpPr>
          <p:spPr bwMode="auto">
            <a:xfrm flipH="1" flipV="1">
              <a:off x="4343400" y="4338640"/>
              <a:ext cx="762000" cy="1"/>
            </a:xfrm>
            <a:prstGeom prst="straightConnector1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</p:cxnSp>
      </p:grp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9B53E0-354A-45DE-B7B8-6363F0C9407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290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Additional Titles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3" y="1960716"/>
            <a:ext cx="8002587" cy="3804930"/>
          </a:xfrm>
        </p:spPr>
      </p:pic>
      <p:grpSp>
        <p:nvGrpSpPr>
          <p:cNvPr id="10" name="Group 9"/>
          <p:cNvGrpSpPr/>
          <p:nvPr/>
        </p:nvGrpSpPr>
        <p:grpSpPr>
          <a:xfrm>
            <a:off x="2971800" y="3505200"/>
            <a:ext cx="3124200" cy="510778"/>
            <a:chOff x="3048000" y="6019800"/>
            <a:chExt cx="3124200" cy="510778"/>
          </a:xfrm>
        </p:grpSpPr>
        <p:sp>
          <p:nvSpPr>
            <p:cNvPr id="3" name="Rounded Rectangle 2"/>
            <p:cNvSpPr/>
            <p:nvPr/>
          </p:nvSpPr>
          <p:spPr bwMode="auto">
            <a:xfrm>
              <a:off x="3581400" y="6019800"/>
              <a:ext cx="2590800" cy="510778"/>
            </a:xfrm>
            <a:prstGeom prst="roundRect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rPr>
                <a:t>Click</a:t>
              </a:r>
              <a:r>
                <a:rPr kumimoji="0" lang="en-US" sz="1200" i="0" u="none" strike="noStrike" cap="none" normalizeH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rPr>
                <a:t> “New” if you need to enter additional titles for this application.</a:t>
              </a:r>
              <a:endParaRPr kumimoji="0" lang="en-US" sz="120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endParaRPr>
            </a:p>
          </p:txBody>
        </p:sp>
        <p:cxnSp>
          <p:nvCxnSpPr>
            <p:cNvPr id="6" name="Straight Arrow Connector 5"/>
            <p:cNvCxnSpPr>
              <a:stCxn id="3" idx="1"/>
            </p:cNvCxnSpPr>
            <p:nvPr/>
          </p:nvCxnSpPr>
          <p:spPr bwMode="auto">
            <a:xfrm flipH="1">
              <a:off x="3048000" y="6275189"/>
              <a:ext cx="533400" cy="1"/>
            </a:xfrm>
            <a:prstGeom prst="straightConnector1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</p:cxnSp>
      </p:grpSp>
      <p:grpSp>
        <p:nvGrpSpPr>
          <p:cNvPr id="18" name="Group 17"/>
          <p:cNvGrpSpPr/>
          <p:nvPr/>
        </p:nvGrpSpPr>
        <p:grpSpPr>
          <a:xfrm>
            <a:off x="2362200" y="1981200"/>
            <a:ext cx="1905000" cy="923925"/>
            <a:chOff x="2438400" y="5791200"/>
            <a:chExt cx="1905000" cy="923925"/>
          </a:xfrm>
        </p:grpSpPr>
        <p:sp>
          <p:nvSpPr>
            <p:cNvPr id="7" name="Rounded Rectangle 6"/>
            <p:cNvSpPr/>
            <p:nvPr/>
          </p:nvSpPr>
          <p:spPr bwMode="auto">
            <a:xfrm>
              <a:off x="2438400" y="5791200"/>
              <a:ext cx="1905000" cy="715089"/>
            </a:xfrm>
            <a:prstGeom prst="roundRect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kumimoji="0" lang="en-US" sz="1200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rPr>
                <a:t>When you </a:t>
              </a:r>
              <a:r>
                <a:rPr lang="en-US" sz="1200" dirty="0">
                  <a:solidFill>
                    <a:schemeClr val="bg2"/>
                  </a:solidFill>
                  <a:latin typeface="Arial" charset="0"/>
                </a:rPr>
                <a:t>are finished entering </a:t>
              </a:r>
              <a:r>
                <a:rPr lang="en-US" sz="1200" dirty="0" smtClean="0">
                  <a:solidFill>
                    <a:schemeClr val="bg2"/>
                  </a:solidFill>
                  <a:latin typeface="Arial" charset="0"/>
                </a:rPr>
                <a:t>titles, c</a:t>
              </a:r>
              <a:r>
                <a:rPr kumimoji="0" lang="en-US" sz="1200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rPr>
                <a:t>lick here to</a:t>
              </a:r>
              <a:r>
                <a:rPr kumimoji="0" lang="en-US" sz="1200" i="0" u="none" strike="noStrike" cap="none" normalizeH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rPr>
                <a:t> save and continue.</a:t>
              </a:r>
              <a:endParaRPr kumimoji="0" lang="en-US" sz="120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endParaRPr>
            </a:p>
          </p:txBody>
        </p:sp>
        <p:cxnSp>
          <p:nvCxnSpPr>
            <p:cNvPr id="17" name="Straight Arrow Connector 16"/>
            <p:cNvCxnSpPr>
              <a:stCxn id="7" idx="2"/>
            </p:cNvCxnSpPr>
            <p:nvPr/>
          </p:nvCxnSpPr>
          <p:spPr bwMode="auto">
            <a:xfrm>
              <a:off x="3390900" y="6506289"/>
              <a:ext cx="0" cy="208836"/>
            </a:xfrm>
            <a:prstGeom prst="straightConnector1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</p:cxnSp>
      </p:grp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9B53E0-354A-45DE-B7B8-6363F0C9407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2824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Selecting Publication Status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3" y="1960716"/>
            <a:ext cx="8002587" cy="3804930"/>
          </a:xfrm>
        </p:spPr>
      </p:pic>
      <p:grpSp>
        <p:nvGrpSpPr>
          <p:cNvPr id="17" name="Group 16"/>
          <p:cNvGrpSpPr/>
          <p:nvPr/>
        </p:nvGrpSpPr>
        <p:grpSpPr>
          <a:xfrm>
            <a:off x="4876800" y="3800475"/>
            <a:ext cx="2895600" cy="510778"/>
            <a:chOff x="4876800" y="5867400"/>
            <a:chExt cx="2895600" cy="510778"/>
          </a:xfrm>
        </p:grpSpPr>
        <p:sp>
          <p:nvSpPr>
            <p:cNvPr id="3" name="Rounded Rectangle 2"/>
            <p:cNvSpPr/>
            <p:nvPr/>
          </p:nvSpPr>
          <p:spPr bwMode="auto">
            <a:xfrm>
              <a:off x="5257800" y="5867400"/>
              <a:ext cx="2514600" cy="510778"/>
            </a:xfrm>
            <a:prstGeom prst="roundRect">
              <a:avLst/>
            </a:prstGeom>
            <a:solidFill>
              <a:srgbClr val="FFFECF"/>
            </a:solidFill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rPr>
                <a:t>Select “Yes or “No” from the drop-down menu.</a:t>
              </a:r>
            </a:p>
          </p:txBody>
        </p:sp>
        <p:cxnSp>
          <p:nvCxnSpPr>
            <p:cNvPr id="16" name="Straight Arrow Connector 15"/>
            <p:cNvCxnSpPr>
              <a:stCxn id="3" idx="1"/>
            </p:cNvCxnSpPr>
            <p:nvPr/>
          </p:nvCxnSpPr>
          <p:spPr bwMode="auto">
            <a:xfrm flipH="1">
              <a:off x="4876800" y="6122789"/>
              <a:ext cx="381000" cy="0"/>
            </a:xfrm>
            <a:prstGeom prst="straightConnector1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</p:cxnSp>
      </p:grpSp>
      <p:sp>
        <p:nvSpPr>
          <p:cNvPr id="7" name="Rounded Rectangle 6"/>
          <p:cNvSpPr/>
          <p:nvPr/>
        </p:nvSpPr>
        <p:spPr bwMode="auto">
          <a:xfrm>
            <a:off x="685800" y="3506986"/>
            <a:ext cx="1828800" cy="510778"/>
          </a:xfrm>
          <a:prstGeom prst="roundRect">
            <a:avLst/>
          </a:prstGeom>
          <a:solidFill>
            <a:srgbClr val="FFFEC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Check marks</a:t>
            </a:r>
            <a:r>
              <a:rPr kumimoji="0" lang="en-US" sz="1200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 indicate your progress.</a:t>
            </a:r>
            <a:endParaRPr kumimoji="0" lang="en-US" sz="120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1752600" y="2895600"/>
            <a:ext cx="533400" cy="457200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9B53E0-354A-45DE-B7B8-6363F0C9407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5223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Unpublished Works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3" y="1960716"/>
            <a:ext cx="8002587" cy="3804930"/>
          </a:xfrm>
        </p:spPr>
      </p:pic>
      <p:grpSp>
        <p:nvGrpSpPr>
          <p:cNvPr id="5" name="Group 4"/>
          <p:cNvGrpSpPr/>
          <p:nvPr/>
        </p:nvGrpSpPr>
        <p:grpSpPr>
          <a:xfrm>
            <a:off x="2524125" y="2133600"/>
            <a:ext cx="1600200" cy="762000"/>
            <a:chOff x="2524125" y="5791200"/>
            <a:chExt cx="1600200" cy="762000"/>
          </a:xfrm>
        </p:grpSpPr>
        <p:sp>
          <p:nvSpPr>
            <p:cNvPr id="6" name="Rounded Rectangle 5"/>
            <p:cNvSpPr/>
            <p:nvPr/>
          </p:nvSpPr>
          <p:spPr bwMode="auto">
            <a:xfrm>
              <a:off x="2524125" y="5791200"/>
              <a:ext cx="1600200" cy="510778"/>
            </a:xfrm>
            <a:prstGeom prst="roundRect">
              <a:avLst/>
            </a:prstGeom>
            <a:solidFill>
              <a:srgbClr val="FFFECF"/>
            </a:solidFill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rPr>
                <a:t>Click here to save</a:t>
              </a:r>
              <a:r>
                <a:rPr kumimoji="0" lang="en-US" sz="1200" i="0" u="none" strike="noStrike" cap="none" normalizeH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rPr>
                <a:t> and continue.</a:t>
              </a:r>
              <a:endParaRPr kumimoji="0" lang="en-US" sz="120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endParaRPr>
            </a:p>
          </p:txBody>
        </p:sp>
        <p:cxnSp>
          <p:nvCxnSpPr>
            <p:cNvPr id="7" name="Straight Arrow Connector 6"/>
            <p:cNvCxnSpPr>
              <a:stCxn id="6" idx="2"/>
            </p:cNvCxnSpPr>
            <p:nvPr/>
          </p:nvCxnSpPr>
          <p:spPr bwMode="auto">
            <a:xfrm>
              <a:off x="3324225" y="6301978"/>
              <a:ext cx="0" cy="251222"/>
            </a:xfrm>
            <a:prstGeom prst="straightConnector1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</p:cxnSp>
      </p:grpSp>
      <p:grpSp>
        <p:nvGrpSpPr>
          <p:cNvPr id="10" name="Group 9"/>
          <p:cNvGrpSpPr/>
          <p:nvPr/>
        </p:nvGrpSpPr>
        <p:grpSpPr>
          <a:xfrm>
            <a:off x="4876800" y="3276600"/>
            <a:ext cx="2209800" cy="510778"/>
            <a:chOff x="4876800" y="5943600"/>
            <a:chExt cx="2209800" cy="510778"/>
          </a:xfrm>
        </p:grpSpPr>
        <p:sp>
          <p:nvSpPr>
            <p:cNvPr id="3" name="Rounded Rectangle 2"/>
            <p:cNvSpPr/>
            <p:nvPr/>
          </p:nvSpPr>
          <p:spPr bwMode="auto">
            <a:xfrm>
              <a:off x="5334000" y="5943600"/>
              <a:ext cx="1752600" cy="510778"/>
            </a:xfrm>
            <a:prstGeom prst="roundRect">
              <a:avLst/>
            </a:prstGeom>
            <a:solidFill>
              <a:srgbClr val="FFFECF"/>
            </a:solidFill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rPr>
                <a:t>Enter year the work</a:t>
              </a:r>
              <a:r>
                <a:rPr kumimoji="0" lang="en-US" sz="1200" i="0" u="none" strike="noStrike" cap="none" normalizeH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rPr>
                <a:t> was completed.</a:t>
              </a:r>
              <a:endParaRPr kumimoji="0" lang="en-US" sz="120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endParaRPr>
            </a:p>
          </p:txBody>
        </p:sp>
        <p:cxnSp>
          <p:nvCxnSpPr>
            <p:cNvPr id="9" name="Straight Arrow Connector 8"/>
            <p:cNvCxnSpPr>
              <a:stCxn id="3" idx="1"/>
            </p:cNvCxnSpPr>
            <p:nvPr/>
          </p:nvCxnSpPr>
          <p:spPr bwMode="auto">
            <a:xfrm flipH="1">
              <a:off x="4876800" y="6198989"/>
              <a:ext cx="457200" cy="0"/>
            </a:xfrm>
            <a:prstGeom prst="straightConnector1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</p:cxnSp>
      </p:grp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9B53E0-354A-45DE-B7B8-6363F0C9407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9361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Published Works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3" y="1960716"/>
            <a:ext cx="8002587" cy="3804930"/>
          </a:xfrm>
        </p:spPr>
      </p:pic>
      <p:grpSp>
        <p:nvGrpSpPr>
          <p:cNvPr id="18" name="Group 17"/>
          <p:cNvGrpSpPr/>
          <p:nvPr/>
        </p:nvGrpSpPr>
        <p:grpSpPr>
          <a:xfrm>
            <a:off x="2514600" y="2133600"/>
            <a:ext cx="1600200" cy="762000"/>
            <a:chOff x="2895600" y="5791200"/>
            <a:chExt cx="1600200" cy="762000"/>
          </a:xfrm>
        </p:grpSpPr>
        <p:sp>
          <p:nvSpPr>
            <p:cNvPr id="5" name="Rounded Rectangle 4"/>
            <p:cNvSpPr/>
            <p:nvPr/>
          </p:nvSpPr>
          <p:spPr bwMode="auto">
            <a:xfrm>
              <a:off x="2895600" y="5791200"/>
              <a:ext cx="1600200" cy="510778"/>
            </a:xfrm>
            <a:prstGeom prst="roundRect">
              <a:avLst/>
            </a:prstGeom>
            <a:solidFill>
              <a:srgbClr val="FFFECF"/>
            </a:solidFill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rPr>
                <a:t>Click here to save</a:t>
              </a:r>
              <a:r>
                <a:rPr kumimoji="0" lang="en-US" sz="1200" i="0" u="none" strike="noStrike" cap="none" normalizeH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rPr>
                <a:t> and continue.</a:t>
              </a:r>
              <a:endParaRPr kumimoji="0" lang="en-US" sz="120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endParaRPr>
            </a:p>
          </p:txBody>
        </p:sp>
        <p:cxnSp>
          <p:nvCxnSpPr>
            <p:cNvPr id="6" name="Straight Arrow Connector 5"/>
            <p:cNvCxnSpPr>
              <a:stCxn id="5" idx="2"/>
            </p:cNvCxnSpPr>
            <p:nvPr/>
          </p:nvCxnSpPr>
          <p:spPr bwMode="auto">
            <a:xfrm>
              <a:off x="3695700" y="6301978"/>
              <a:ext cx="0" cy="251222"/>
            </a:xfrm>
            <a:prstGeom prst="straightConnector1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</p:cxnSp>
      </p:grpSp>
      <p:grpSp>
        <p:nvGrpSpPr>
          <p:cNvPr id="3" name="Group 2"/>
          <p:cNvGrpSpPr/>
          <p:nvPr/>
        </p:nvGrpSpPr>
        <p:grpSpPr>
          <a:xfrm>
            <a:off x="4733925" y="3479245"/>
            <a:ext cx="2667000" cy="1323022"/>
            <a:chOff x="4733925" y="3479245"/>
            <a:chExt cx="2667000" cy="1323022"/>
          </a:xfrm>
        </p:grpSpPr>
        <p:sp>
          <p:nvSpPr>
            <p:cNvPr id="7" name="Rounded Rectangle 6"/>
            <p:cNvSpPr/>
            <p:nvPr/>
          </p:nvSpPr>
          <p:spPr bwMode="auto">
            <a:xfrm>
              <a:off x="5191125" y="4495800"/>
              <a:ext cx="2209800" cy="306467"/>
            </a:xfrm>
            <a:prstGeom prst="roundRect">
              <a:avLst/>
            </a:prstGeom>
            <a:solidFill>
              <a:srgbClr val="FFFECF"/>
            </a:solidFill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rPr>
                <a:t>Enter required information.</a:t>
              </a:r>
            </a:p>
          </p:txBody>
        </p:sp>
        <p:cxnSp>
          <p:nvCxnSpPr>
            <p:cNvPr id="13" name="Straight Arrow Connector 12"/>
            <p:cNvCxnSpPr>
              <a:stCxn id="7" idx="0"/>
            </p:cNvCxnSpPr>
            <p:nvPr/>
          </p:nvCxnSpPr>
          <p:spPr bwMode="auto">
            <a:xfrm flipV="1">
              <a:off x="6296025" y="3479245"/>
              <a:ext cx="1104900" cy="1016555"/>
            </a:xfrm>
            <a:prstGeom prst="straightConnector1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</p:cxnSp>
        <p:cxnSp>
          <p:nvCxnSpPr>
            <p:cNvPr id="15" name="Straight Arrow Connector 14"/>
            <p:cNvCxnSpPr>
              <a:stCxn id="7" idx="0"/>
            </p:cNvCxnSpPr>
            <p:nvPr/>
          </p:nvCxnSpPr>
          <p:spPr bwMode="auto">
            <a:xfrm flipH="1" flipV="1">
              <a:off x="4733925" y="3936445"/>
              <a:ext cx="1562100" cy="559355"/>
            </a:xfrm>
            <a:prstGeom prst="straightConnector1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</p:cxnSp>
        <p:cxnSp>
          <p:nvCxnSpPr>
            <p:cNvPr id="17" name="Straight Arrow Connector 16"/>
            <p:cNvCxnSpPr>
              <a:stCxn id="7" idx="0"/>
            </p:cNvCxnSpPr>
            <p:nvPr/>
          </p:nvCxnSpPr>
          <p:spPr bwMode="auto">
            <a:xfrm flipH="1" flipV="1">
              <a:off x="4810125" y="3631645"/>
              <a:ext cx="1485900" cy="864155"/>
            </a:xfrm>
            <a:prstGeom prst="straightConnector1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</p:cxnSp>
      </p:grp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9B53E0-354A-45DE-B7B8-6363F0C9407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4300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Entering Author Information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3" y="1960716"/>
            <a:ext cx="8002587" cy="3804930"/>
          </a:xfrm>
        </p:spPr>
      </p:pic>
      <p:grpSp>
        <p:nvGrpSpPr>
          <p:cNvPr id="7" name="Group 6"/>
          <p:cNvGrpSpPr/>
          <p:nvPr/>
        </p:nvGrpSpPr>
        <p:grpSpPr>
          <a:xfrm>
            <a:off x="5715000" y="2971800"/>
            <a:ext cx="1981200" cy="853677"/>
            <a:chOff x="5791200" y="5715000"/>
            <a:chExt cx="1981200" cy="853677"/>
          </a:xfrm>
        </p:grpSpPr>
        <p:sp>
          <p:nvSpPr>
            <p:cNvPr id="3" name="Rounded Rectangle 2"/>
            <p:cNvSpPr/>
            <p:nvPr/>
          </p:nvSpPr>
          <p:spPr bwMode="auto">
            <a:xfrm>
              <a:off x="5791200" y="5715000"/>
              <a:ext cx="1981200" cy="510778"/>
            </a:xfrm>
            <a:prstGeom prst="roundRect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dirty="0" smtClean="0">
                  <a:solidFill>
                    <a:schemeClr val="bg2"/>
                  </a:solidFill>
                  <a:latin typeface="Arial" charset="0"/>
                </a:rPr>
                <a:t>If you are the author, click the “Add Me” button.</a:t>
              </a:r>
              <a:endParaRPr kumimoji="0" lang="en-US" sz="120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endParaRPr>
            </a:p>
          </p:txBody>
        </p:sp>
        <p:cxnSp>
          <p:nvCxnSpPr>
            <p:cNvPr id="6" name="Straight Arrow Connector 5"/>
            <p:cNvCxnSpPr>
              <a:stCxn id="3" idx="2"/>
            </p:cNvCxnSpPr>
            <p:nvPr/>
          </p:nvCxnSpPr>
          <p:spPr bwMode="auto">
            <a:xfrm>
              <a:off x="6781800" y="6225778"/>
              <a:ext cx="0" cy="342899"/>
            </a:xfrm>
            <a:prstGeom prst="straightConnector1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</p:cxnSp>
      </p:grpSp>
      <p:grpSp>
        <p:nvGrpSpPr>
          <p:cNvPr id="11" name="Group 10"/>
          <p:cNvGrpSpPr/>
          <p:nvPr/>
        </p:nvGrpSpPr>
        <p:grpSpPr>
          <a:xfrm>
            <a:off x="3000375" y="3806427"/>
            <a:ext cx="3200400" cy="510778"/>
            <a:chOff x="2743200" y="5943600"/>
            <a:chExt cx="3200400" cy="510778"/>
          </a:xfrm>
        </p:grpSpPr>
        <p:sp>
          <p:nvSpPr>
            <p:cNvPr id="8" name="Rounded Rectangle 7"/>
            <p:cNvSpPr/>
            <p:nvPr/>
          </p:nvSpPr>
          <p:spPr bwMode="auto">
            <a:xfrm>
              <a:off x="3352800" y="5943600"/>
              <a:ext cx="2590800" cy="510778"/>
            </a:xfrm>
            <a:prstGeom prst="roundRect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rPr>
                <a:t>If you are not the author,</a:t>
              </a:r>
              <a:r>
                <a:rPr lang="en-US" sz="1200" dirty="0">
                  <a:solidFill>
                    <a:schemeClr val="bg2"/>
                  </a:solidFill>
                  <a:latin typeface="Arial" charset="0"/>
                </a:rPr>
                <a:t> </a:t>
              </a:r>
              <a:r>
                <a:rPr kumimoji="0" lang="en-US" sz="1200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rPr>
                <a:t>click</a:t>
              </a:r>
              <a:r>
                <a:rPr kumimoji="0" lang="en-US" sz="1200" i="0" u="none" strike="noStrike" cap="none" normalizeH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rPr>
                <a:t> the “New” button to add an author.</a:t>
              </a:r>
              <a:endParaRPr kumimoji="0" lang="en-US" sz="120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endParaRPr>
            </a:p>
          </p:txBody>
        </p:sp>
        <p:cxnSp>
          <p:nvCxnSpPr>
            <p:cNvPr id="10" name="Straight Arrow Connector 9"/>
            <p:cNvCxnSpPr>
              <a:stCxn id="8" idx="1"/>
            </p:cNvCxnSpPr>
            <p:nvPr/>
          </p:nvCxnSpPr>
          <p:spPr bwMode="auto">
            <a:xfrm flipH="1">
              <a:off x="2743200" y="6198989"/>
              <a:ext cx="609600" cy="0"/>
            </a:xfrm>
            <a:prstGeom prst="straightConnector1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</p:cxnSp>
      </p:grp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9B53E0-354A-45DE-B7B8-6363F0C9407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4105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13" name="Rectangle 25"/>
          <p:cNvSpPr>
            <a:spLocks noRot="1" noChangeArrowheads="1"/>
          </p:cNvSpPr>
          <p:nvPr/>
        </p:nvSpPr>
        <p:spPr bwMode="auto">
          <a:xfrm>
            <a:off x="685800" y="457200"/>
            <a:ext cx="8002588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lnSpc>
                <a:spcPct val="70000"/>
              </a:lnSpc>
              <a:spcBef>
                <a:spcPct val="0"/>
              </a:spcBef>
              <a:defRPr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-80" charset="0"/>
                <a:cs typeface="Arial" charset="0"/>
              </a:defRPr>
            </a:lvl1pPr>
            <a:lvl2pPr>
              <a:lnSpc>
                <a:spcPct val="70000"/>
              </a:lnSpc>
              <a:spcBef>
                <a:spcPct val="0"/>
              </a:spcBef>
              <a:defRPr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-80" charset="0"/>
                <a:cs typeface="Arial" charset="0"/>
              </a:defRPr>
            </a:lvl2pPr>
            <a:lvl3pPr>
              <a:lnSpc>
                <a:spcPct val="70000"/>
              </a:lnSpc>
              <a:spcBef>
                <a:spcPct val="0"/>
              </a:spcBef>
              <a:defRPr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-80" charset="0"/>
                <a:cs typeface="Arial" charset="0"/>
              </a:defRPr>
            </a:lvl3pPr>
            <a:lvl4pPr>
              <a:lnSpc>
                <a:spcPct val="70000"/>
              </a:lnSpc>
              <a:spcBef>
                <a:spcPct val="0"/>
              </a:spcBef>
              <a:defRPr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-80" charset="0"/>
                <a:cs typeface="Arial" charset="0"/>
              </a:defRPr>
            </a:lvl4pPr>
            <a:lvl5pPr>
              <a:lnSpc>
                <a:spcPct val="70000"/>
              </a:lnSpc>
              <a:spcBef>
                <a:spcPct val="0"/>
              </a:spcBef>
              <a:defRPr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-80" charset="0"/>
                <a:cs typeface="Arial" charset="0"/>
              </a:defRPr>
            </a:lvl5pPr>
            <a:lvl6pPr marL="45720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-80" charset="0"/>
                <a:cs typeface="Arial" charset="0"/>
              </a:defRPr>
            </a:lvl6pPr>
            <a:lvl7pPr marL="91440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-80" charset="0"/>
                <a:cs typeface="Arial" charset="0"/>
              </a:defRPr>
            </a:lvl7pPr>
            <a:lvl8pPr marL="137160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-80" charset="0"/>
                <a:cs typeface="Arial" charset="0"/>
              </a:defRPr>
            </a:lvl8pPr>
            <a:lvl9pPr marL="182880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-80" charset="0"/>
                <a:cs typeface="Arial" charset="0"/>
              </a:defRPr>
            </a:lvl9pPr>
          </a:lstStyle>
          <a:p>
            <a:r>
              <a:rPr lang="en-US" altLang="en-US" b="0"/>
              <a:t>Getting Started</a:t>
            </a:r>
          </a:p>
        </p:txBody>
      </p:sp>
      <p:sp>
        <p:nvSpPr>
          <p:cNvPr id="37914" name="Rectangle 26"/>
          <p:cNvSpPr>
            <a:spLocks noChangeArrowheads="1"/>
          </p:cNvSpPr>
          <p:nvPr/>
        </p:nvSpPr>
        <p:spPr bwMode="auto">
          <a:xfrm>
            <a:off x="685800" y="1600200"/>
            <a:ext cx="8002588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lnSpc>
                <a:spcPct val="120000"/>
              </a:lnSpc>
              <a:buClr>
                <a:schemeClr val="hlink"/>
              </a:buClr>
              <a:buSzPct val="70000"/>
              <a:buFont typeface="Wingdings" pitchFamily="-80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  <a:lvl2pPr marL="742950" indent="-285750">
              <a:lnSpc>
                <a:spcPct val="120000"/>
              </a:lnSpc>
              <a:buClr>
                <a:schemeClr val="accent2"/>
              </a:buClr>
              <a:buSzPct val="70000"/>
              <a:buFont typeface="Wingdings" pitchFamily="-80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2pPr>
            <a:lvl3pPr marL="1143000" indent="-228600">
              <a:lnSpc>
                <a:spcPct val="120000"/>
              </a:lnSpc>
              <a:buClr>
                <a:schemeClr val="tx2"/>
              </a:buClr>
              <a:buSzPct val="70000"/>
              <a:buFont typeface="Wingdings" pitchFamily="-80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3pPr>
            <a:lvl4pPr marL="1600200" indent="-228600">
              <a:lnSpc>
                <a:spcPct val="120000"/>
              </a:lnSpc>
              <a:buClr>
                <a:schemeClr val="accent2"/>
              </a:buClr>
              <a:buSzPct val="70000"/>
              <a:buFont typeface="Wingdings" pitchFamily="-80" charset="2"/>
              <a:buChar char="n"/>
              <a:defRPr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4pPr>
            <a:lvl5pPr marL="2057400" indent="-228600">
              <a:lnSpc>
                <a:spcPct val="120000"/>
              </a:lnSpc>
              <a:buClr>
                <a:schemeClr val="hlink"/>
              </a:buClr>
              <a:buSzPct val="70000"/>
              <a:buFont typeface="Wingdings" pitchFamily="-80" charset="2"/>
              <a:buChar char="n"/>
              <a:defRPr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5pPr>
            <a:lvl6pPr marL="2514600" indent="-228600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-80" charset="2"/>
              <a:buChar char="n"/>
              <a:defRPr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6pPr>
            <a:lvl7pPr marL="2971800" indent="-228600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-80" charset="2"/>
              <a:buChar char="n"/>
              <a:defRPr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7pPr>
            <a:lvl8pPr marL="3429000" indent="-228600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-80" charset="2"/>
              <a:buChar char="n"/>
              <a:defRPr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8pPr>
            <a:lvl9pPr marL="3886200" indent="-228600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-80" charset="2"/>
              <a:buChar char="n"/>
              <a:defRPr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b="0" dirty="0">
                <a:solidFill>
                  <a:schemeClr val="folHlink"/>
                </a:solidFill>
                <a:latin typeface="Verdana" pitchFamily="-80" charset="0"/>
              </a:rPr>
              <a:t>Registering a claim is as easy as 1-2-3…</a:t>
            </a:r>
          </a:p>
          <a:p>
            <a:pPr>
              <a:buFontTx/>
              <a:buNone/>
            </a:pPr>
            <a:r>
              <a:rPr lang="en-US" altLang="en-US" dirty="0">
                <a:solidFill>
                  <a:schemeClr val="folHlink"/>
                </a:solidFill>
                <a:latin typeface="Verdana" pitchFamily="-80" charset="0"/>
              </a:rPr>
              <a:t>1. Complete the application </a:t>
            </a:r>
            <a:r>
              <a:rPr lang="en-US" altLang="en-US" b="0" dirty="0">
                <a:latin typeface="Verdana" pitchFamily="-80" charset="0"/>
              </a:rPr>
              <a:t>- </a:t>
            </a:r>
            <a:r>
              <a:rPr lang="en-US" altLang="en-US" dirty="0">
                <a:effectLst/>
                <a:latin typeface="Verdana" pitchFamily="-80" charset="0"/>
              </a:rPr>
              <a:t> </a:t>
            </a:r>
            <a:r>
              <a:rPr lang="en-US" altLang="en-US" b="0" dirty="0">
                <a:effectLst/>
                <a:latin typeface="Verdana" pitchFamily="-80" charset="0"/>
              </a:rPr>
              <a:t>A series of screens prompts you for information.</a:t>
            </a:r>
            <a:endParaRPr lang="en-US" altLang="en-US" b="0" dirty="0">
              <a:latin typeface="Verdana" pitchFamily="-80" charset="0"/>
            </a:endParaRPr>
          </a:p>
          <a:p>
            <a:pPr>
              <a:buFontTx/>
              <a:buNone/>
            </a:pPr>
            <a:r>
              <a:rPr lang="en-US" altLang="en-US" dirty="0">
                <a:solidFill>
                  <a:schemeClr val="folHlink"/>
                </a:solidFill>
                <a:latin typeface="Verdana" pitchFamily="-80" charset="0"/>
              </a:rPr>
              <a:t>2. Make payment </a:t>
            </a:r>
            <a:r>
              <a:rPr lang="en-US" altLang="en-US" b="0" dirty="0">
                <a:latin typeface="Verdana" pitchFamily="-80" charset="0"/>
              </a:rPr>
              <a:t>- </a:t>
            </a:r>
            <a:r>
              <a:rPr lang="en-US" altLang="en-US" b="0" dirty="0">
                <a:effectLst/>
                <a:latin typeface="Verdana" pitchFamily="-80" charset="0"/>
              </a:rPr>
              <a:t>You can pay by credit or debit card, electronic funds transfer (ACH), or by Copyright Office deposit account.</a:t>
            </a:r>
          </a:p>
          <a:p>
            <a:pPr>
              <a:buFontTx/>
              <a:buNone/>
            </a:pPr>
            <a:r>
              <a:rPr lang="en-US" altLang="en-US" dirty="0">
                <a:solidFill>
                  <a:schemeClr val="folHlink"/>
                </a:solidFill>
                <a:latin typeface="Verdana" pitchFamily="-80" charset="0"/>
              </a:rPr>
              <a:t>3. Send the work you’re registering</a:t>
            </a:r>
            <a:r>
              <a:rPr lang="en-US" altLang="en-US" b="0" dirty="0" smtClean="0">
                <a:latin typeface="Verdana" pitchFamily="-80" charset="0"/>
              </a:rPr>
              <a:t>- </a:t>
            </a:r>
            <a:r>
              <a:rPr lang="en-US" altLang="en-US" b="0" dirty="0">
                <a:effectLst/>
                <a:latin typeface="Verdana" pitchFamily="-80" charset="0"/>
              </a:rPr>
              <a:t>Either (a) upload a digital copy of your work (for certain categories of works only) or (b) print out a shipping slip to be attached to your work for delivery by the U.S. Postal Service.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9B53E0-354A-45DE-B7B8-6363F0C9407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14698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Naming the Author of the Work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3" y="1960716"/>
            <a:ext cx="8002587" cy="3804930"/>
          </a:xfrm>
        </p:spPr>
      </p:pic>
      <p:grpSp>
        <p:nvGrpSpPr>
          <p:cNvPr id="7" name="Group 6"/>
          <p:cNvGrpSpPr/>
          <p:nvPr/>
        </p:nvGrpSpPr>
        <p:grpSpPr>
          <a:xfrm>
            <a:off x="1981200" y="2233668"/>
            <a:ext cx="1905000" cy="610434"/>
            <a:chOff x="2209800" y="5943598"/>
            <a:chExt cx="1905000" cy="610434"/>
          </a:xfrm>
        </p:grpSpPr>
        <p:sp>
          <p:nvSpPr>
            <p:cNvPr id="3" name="Rounded Rectangle 2"/>
            <p:cNvSpPr/>
            <p:nvPr/>
          </p:nvSpPr>
          <p:spPr bwMode="auto">
            <a:xfrm>
              <a:off x="2209800" y="5943598"/>
              <a:ext cx="1905000" cy="306467"/>
            </a:xfrm>
            <a:prstGeom prst="roundRect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dirty="0" smtClean="0">
                  <a:solidFill>
                    <a:schemeClr val="bg2"/>
                  </a:solidFill>
                  <a:latin typeface="Arial" charset="0"/>
                </a:rPr>
                <a:t>Click “Save” to continue.</a:t>
              </a:r>
              <a:endParaRPr kumimoji="0" lang="en-US" sz="120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endParaRPr>
            </a:p>
          </p:txBody>
        </p:sp>
        <p:cxnSp>
          <p:nvCxnSpPr>
            <p:cNvPr id="6" name="Straight Arrow Connector 5"/>
            <p:cNvCxnSpPr>
              <a:stCxn id="3" idx="2"/>
            </p:cNvCxnSpPr>
            <p:nvPr/>
          </p:nvCxnSpPr>
          <p:spPr bwMode="auto">
            <a:xfrm>
              <a:off x="3162300" y="6250065"/>
              <a:ext cx="0" cy="303967"/>
            </a:xfrm>
            <a:prstGeom prst="straightConnector1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</p:cxnSp>
      </p:grpSp>
      <p:grpSp>
        <p:nvGrpSpPr>
          <p:cNvPr id="23" name="Group 22"/>
          <p:cNvGrpSpPr/>
          <p:nvPr/>
        </p:nvGrpSpPr>
        <p:grpSpPr>
          <a:xfrm>
            <a:off x="4267200" y="4419600"/>
            <a:ext cx="3581400" cy="715089"/>
            <a:chOff x="3886200" y="5867400"/>
            <a:chExt cx="3581400" cy="715089"/>
          </a:xfrm>
        </p:grpSpPr>
        <p:sp>
          <p:nvSpPr>
            <p:cNvPr id="18" name="Rounded Rectangle 17"/>
            <p:cNvSpPr/>
            <p:nvPr/>
          </p:nvSpPr>
          <p:spPr bwMode="auto">
            <a:xfrm>
              <a:off x="4876800" y="5867400"/>
              <a:ext cx="2590800" cy="715089"/>
            </a:xfrm>
            <a:prstGeom prst="roundRect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rPr>
                <a:t> Select EITHER</a:t>
              </a:r>
              <a:r>
                <a:rPr kumimoji="0" lang="en-US" sz="1200" i="0" u="none" strike="noStrike" cap="none" normalizeH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rPr>
                <a:t> “Citizenship” or “Domicile” from the drop-down list, but NOT both.</a:t>
              </a:r>
              <a:endParaRPr kumimoji="0" lang="en-US" sz="120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endParaRPr>
            </a:p>
          </p:txBody>
        </p:sp>
        <p:cxnSp>
          <p:nvCxnSpPr>
            <p:cNvPr id="20" name="Straight Arrow Connector 19"/>
            <p:cNvCxnSpPr>
              <a:stCxn id="18" idx="1"/>
            </p:cNvCxnSpPr>
            <p:nvPr/>
          </p:nvCxnSpPr>
          <p:spPr bwMode="auto">
            <a:xfrm flipH="1" flipV="1">
              <a:off x="3886200" y="6079866"/>
              <a:ext cx="990600" cy="145079"/>
            </a:xfrm>
            <a:prstGeom prst="straightConnector1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</p:cxnSp>
        <p:cxnSp>
          <p:nvCxnSpPr>
            <p:cNvPr id="22" name="Straight Arrow Connector 21"/>
            <p:cNvCxnSpPr>
              <a:stCxn id="18" idx="1"/>
            </p:cNvCxnSpPr>
            <p:nvPr/>
          </p:nvCxnSpPr>
          <p:spPr bwMode="auto">
            <a:xfrm flipH="1">
              <a:off x="3886200" y="6224945"/>
              <a:ext cx="990600" cy="159721"/>
            </a:xfrm>
            <a:prstGeom prst="straightConnector1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</p:cxnSp>
      </p:grpSp>
      <p:grpSp>
        <p:nvGrpSpPr>
          <p:cNvPr id="28" name="Group 27"/>
          <p:cNvGrpSpPr/>
          <p:nvPr/>
        </p:nvGrpSpPr>
        <p:grpSpPr>
          <a:xfrm>
            <a:off x="3200400" y="2530610"/>
            <a:ext cx="5172075" cy="1118715"/>
            <a:chOff x="2562225" y="5334000"/>
            <a:chExt cx="5172075" cy="1118715"/>
          </a:xfrm>
        </p:grpSpPr>
        <p:sp>
          <p:nvSpPr>
            <p:cNvPr id="8" name="Rounded Rectangle 7"/>
            <p:cNvSpPr/>
            <p:nvPr/>
          </p:nvSpPr>
          <p:spPr bwMode="auto">
            <a:xfrm>
              <a:off x="5372100" y="5334000"/>
              <a:ext cx="2362200" cy="715089"/>
            </a:xfrm>
            <a:prstGeom prst="roundRect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rPr>
                <a:t>Enter</a:t>
              </a:r>
              <a:r>
                <a:rPr kumimoji="0" lang="en-US" sz="1200" i="0" u="none" strike="noStrike" cap="none" normalizeH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rPr>
                <a:t> EITHER an individual name or an organization name, but NOT both.</a:t>
              </a:r>
              <a:endParaRPr kumimoji="0" lang="en-US" sz="120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endParaRPr>
            </a:p>
          </p:txBody>
        </p:sp>
        <p:cxnSp>
          <p:nvCxnSpPr>
            <p:cNvPr id="25" name="Straight Arrow Connector 24"/>
            <p:cNvCxnSpPr>
              <a:stCxn id="8" idx="1"/>
            </p:cNvCxnSpPr>
            <p:nvPr/>
          </p:nvCxnSpPr>
          <p:spPr bwMode="auto">
            <a:xfrm flipH="1">
              <a:off x="2562225" y="5691545"/>
              <a:ext cx="2809875" cy="761170"/>
            </a:xfrm>
            <a:prstGeom prst="straightConnector1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</p:cxnSp>
        <p:cxnSp>
          <p:nvCxnSpPr>
            <p:cNvPr id="27" name="Straight Arrow Connector 26"/>
            <p:cNvCxnSpPr>
              <a:stCxn id="8" idx="1"/>
            </p:cNvCxnSpPr>
            <p:nvPr/>
          </p:nvCxnSpPr>
          <p:spPr bwMode="auto">
            <a:xfrm flipH="1">
              <a:off x="4848225" y="5691545"/>
              <a:ext cx="523875" cy="684970"/>
            </a:xfrm>
            <a:prstGeom prst="straightConnector1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</p:cxnSp>
      </p:grp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9B53E0-354A-45DE-B7B8-6363F0C9407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0007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Describing the Author’s Contribution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3" y="2057400"/>
            <a:ext cx="8002587" cy="3581400"/>
          </a:xfrm>
        </p:spPr>
      </p:pic>
      <p:sp>
        <p:nvSpPr>
          <p:cNvPr id="3" name="Rounded Rectangle 2"/>
          <p:cNvSpPr/>
          <p:nvPr/>
        </p:nvSpPr>
        <p:spPr bwMode="auto">
          <a:xfrm>
            <a:off x="1676400" y="3200400"/>
            <a:ext cx="3124200" cy="609600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1524000" y="4369355"/>
            <a:ext cx="3505200" cy="510778"/>
          </a:xfrm>
          <a:prstGeom prst="roundRect">
            <a:avLst/>
          </a:prstGeom>
          <a:solidFill>
            <a:srgbClr val="FFFECF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0" lang="en-US" sz="120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Please </a:t>
            </a:r>
            <a:r>
              <a:rPr lang="en-US" sz="1200" dirty="0" smtClean="0">
                <a:solidFill>
                  <a:schemeClr val="bg2"/>
                </a:solidFill>
                <a:latin typeface="Arial" charset="0"/>
              </a:rPr>
              <a:t>refer </a:t>
            </a:r>
            <a:r>
              <a:rPr lang="en-US" sz="1200" dirty="0">
                <a:solidFill>
                  <a:schemeClr val="bg2"/>
                </a:solidFill>
                <a:latin typeface="Arial" charset="0"/>
              </a:rPr>
              <a:t>only </a:t>
            </a:r>
            <a:r>
              <a:rPr lang="en-US" sz="1200" dirty="0" smtClean="0">
                <a:solidFill>
                  <a:schemeClr val="bg2"/>
                </a:solidFill>
                <a:latin typeface="Arial" charset="0"/>
              </a:rPr>
              <a:t>to the </a:t>
            </a:r>
            <a:r>
              <a:rPr kumimoji="0" lang="en-US" sz="120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author’s contribution</a:t>
            </a:r>
            <a:r>
              <a:rPr lang="en-US" sz="1200" dirty="0" smtClean="0">
                <a:solidFill>
                  <a:schemeClr val="bg2"/>
                </a:solidFill>
                <a:latin typeface="Arial" charset="0"/>
              </a:rPr>
              <a:t> contained in the copy of the work you will send.</a:t>
            </a:r>
            <a:endParaRPr kumimoji="0" lang="en-US" sz="120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514600" y="1828800"/>
            <a:ext cx="1447800" cy="887611"/>
            <a:chOff x="2590800" y="1828800"/>
            <a:chExt cx="1447800" cy="887611"/>
          </a:xfrm>
        </p:grpSpPr>
        <p:sp>
          <p:nvSpPr>
            <p:cNvPr id="8" name="Rounded Rectangle 7"/>
            <p:cNvSpPr/>
            <p:nvPr/>
          </p:nvSpPr>
          <p:spPr bwMode="auto">
            <a:xfrm>
              <a:off x="2590800" y="1828800"/>
              <a:ext cx="1447800" cy="510778"/>
            </a:xfrm>
            <a:prstGeom prst="roundRect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rPr>
                <a:t>Click here to save</a:t>
              </a:r>
              <a:r>
                <a:rPr kumimoji="0" lang="en-US" sz="1200" i="0" u="none" strike="noStrike" cap="none" normalizeH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rPr>
                <a:t> and continue.</a:t>
              </a:r>
              <a:endParaRPr kumimoji="0" lang="en-US" sz="120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endParaRPr>
            </a:p>
          </p:txBody>
        </p:sp>
        <p:cxnSp>
          <p:nvCxnSpPr>
            <p:cNvPr id="10" name="Straight Arrow Connector 9"/>
            <p:cNvCxnSpPr>
              <a:stCxn id="8" idx="2"/>
            </p:cNvCxnSpPr>
            <p:nvPr/>
          </p:nvCxnSpPr>
          <p:spPr bwMode="auto">
            <a:xfrm>
              <a:off x="3314700" y="2339578"/>
              <a:ext cx="0" cy="376833"/>
            </a:xfrm>
            <a:prstGeom prst="straightConnector1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</p:cxnSp>
      </p:grpSp>
      <p:grpSp>
        <p:nvGrpSpPr>
          <p:cNvPr id="14" name="Group 13"/>
          <p:cNvGrpSpPr/>
          <p:nvPr/>
        </p:nvGrpSpPr>
        <p:grpSpPr>
          <a:xfrm>
            <a:off x="4953000" y="2818567"/>
            <a:ext cx="3581400" cy="1225868"/>
            <a:chOff x="4953000" y="2818567"/>
            <a:chExt cx="3581400" cy="1225868"/>
          </a:xfrm>
        </p:grpSpPr>
        <p:sp>
          <p:nvSpPr>
            <p:cNvPr id="6" name="Rounded Rectangle 5"/>
            <p:cNvSpPr/>
            <p:nvPr/>
          </p:nvSpPr>
          <p:spPr bwMode="auto">
            <a:xfrm>
              <a:off x="5791200" y="2818567"/>
              <a:ext cx="2743200" cy="1225868"/>
            </a:xfrm>
            <a:prstGeom prst="roundRect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rPr>
                <a:t>Check the</a:t>
              </a:r>
              <a:r>
                <a:rPr kumimoji="0" lang="en-US" sz="1200" i="0" u="none" strike="noStrike" cap="none" normalizeH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rPr>
                <a:t> </a:t>
              </a:r>
              <a:r>
                <a:rPr kumimoji="0" lang="en-US" sz="1200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rPr>
                <a:t>box(</a:t>
              </a:r>
              <a:r>
                <a:rPr kumimoji="0" lang="en-US" sz="1200" i="0" u="none" strike="noStrike" cap="none" normalizeH="0" baseline="0" dirty="0" err="1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rPr>
                <a:t>es</a:t>
              </a:r>
              <a:r>
                <a:rPr kumimoji="0" lang="en-US" sz="1200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rPr>
                <a:t>)</a:t>
              </a:r>
              <a:r>
                <a:rPr lang="en-US" sz="1200" dirty="0">
                  <a:solidFill>
                    <a:schemeClr val="bg2"/>
                  </a:solidFill>
                  <a:latin typeface="Arial" charset="0"/>
                </a:rPr>
                <a:t> </a:t>
              </a:r>
              <a:r>
                <a:rPr lang="en-US" sz="1200" dirty="0" smtClean="0">
                  <a:solidFill>
                    <a:schemeClr val="bg2"/>
                  </a:solidFill>
                  <a:latin typeface="Arial" charset="0"/>
                </a:rPr>
                <a:t>describing the author’s contribution to the work.  </a:t>
              </a: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dirty="0" smtClean="0">
                  <a:solidFill>
                    <a:schemeClr val="bg2"/>
                  </a:solidFill>
                  <a:latin typeface="Arial" charset="0"/>
                </a:rPr>
                <a:t>If an appropriate box isn’t provided, type the term(s) describing the contribution in the “Other” box. </a:t>
              </a:r>
              <a:endParaRPr kumimoji="0" lang="en-US" sz="120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endParaRPr>
            </a:p>
          </p:txBody>
        </p:sp>
        <p:cxnSp>
          <p:nvCxnSpPr>
            <p:cNvPr id="13" name="Straight Arrow Connector 12"/>
            <p:cNvCxnSpPr>
              <a:stCxn id="6" idx="1"/>
            </p:cNvCxnSpPr>
            <p:nvPr/>
          </p:nvCxnSpPr>
          <p:spPr bwMode="auto">
            <a:xfrm flipH="1">
              <a:off x="4953000" y="3431501"/>
              <a:ext cx="838200" cy="0"/>
            </a:xfrm>
            <a:prstGeom prst="straightConnector1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</p:cxnSp>
      </p:grp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9B53E0-354A-45DE-B7B8-6363F0C9407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4165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Another Author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3" y="1960716"/>
            <a:ext cx="8002587" cy="3804930"/>
          </a:xfrm>
        </p:spPr>
      </p:pic>
      <p:grpSp>
        <p:nvGrpSpPr>
          <p:cNvPr id="7" name="Group 6"/>
          <p:cNvGrpSpPr/>
          <p:nvPr/>
        </p:nvGrpSpPr>
        <p:grpSpPr>
          <a:xfrm>
            <a:off x="2209800" y="1981200"/>
            <a:ext cx="2133600" cy="914401"/>
            <a:chOff x="2895600" y="5715000"/>
            <a:chExt cx="2133600" cy="914401"/>
          </a:xfrm>
        </p:grpSpPr>
        <p:sp>
          <p:nvSpPr>
            <p:cNvPr id="3" name="Rounded Rectangle 2"/>
            <p:cNvSpPr/>
            <p:nvPr/>
          </p:nvSpPr>
          <p:spPr bwMode="auto">
            <a:xfrm>
              <a:off x="2895600" y="5715000"/>
              <a:ext cx="2133600" cy="715089"/>
            </a:xfrm>
            <a:prstGeom prst="roundRect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chemeClr val="bg2"/>
                  </a:solidFill>
                  <a:latin typeface="Arial" charset="0"/>
                </a:rPr>
                <a:t>When you are finished entering </a:t>
              </a:r>
              <a:r>
                <a:rPr lang="en-US" sz="1200" dirty="0" smtClean="0">
                  <a:solidFill>
                    <a:schemeClr val="bg2"/>
                  </a:solidFill>
                  <a:latin typeface="Arial" charset="0"/>
                </a:rPr>
                <a:t>authors, </a:t>
              </a:r>
              <a:r>
                <a:rPr lang="en-US" sz="1200" dirty="0">
                  <a:solidFill>
                    <a:schemeClr val="bg2"/>
                  </a:solidFill>
                  <a:latin typeface="Arial" charset="0"/>
                </a:rPr>
                <a:t>click here to save and continue.</a:t>
              </a:r>
            </a:p>
          </p:txBody>
        </p:sp>
        <p:cxnSp>
          <p:nvCxnSpPr>
            <p:cNvPr id="6" name="Straight Arrow Connector 5"/>
            <p:cNvCxnSpPr>
              <a:stCxn id="3" idx="2"/>
            </p:cNvCxnSpPr>
            <p:nvPr/>
          </p:nvCxnSpPr>
          <p:spPr bwMode="auto">
            <a:xfrm>
              <a:off x="3962400" y="6430089"/>
              <a:ext cx="0" cy="199312"/>
            </a:xfrm>
            <a:prstGeom prst="straightConnector1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</p:cxnSp>
      </p:grpSp>
      <p:grpSp>
        <p:nvGrpSpPr>
          <p:cNvPr id="11" name="Group 10"/>
          <p:cNvGrpSpPr/>
          <p:nvPr/>
        </p:nvGrpSpPr>
        <p:grpSpPr>
          <a:xfrm>
            <a:off x="2971800" y="3631645"/>
            <a:ext cx="2209800" cy="715089"/>
            <a:chOff x="2867025" y="5841445"/>
            <a:chExt cx="2209800" cy="715089"/>
          </a:xfrm>
        </p:grpSpPr>
        <p:sp>
          <p:nvSpPr>
            <p:cNvPr id="8" name="Rounded Rectangle 7"/>
            <p:cNvSpPr/>
            <p:nvPr/>
          </p:nvSpPr>
          <p:spPr bwMode="auto">
            <a:xfrm>
              <a:off x="3552825" y="5841445"/>
              <a:ext cx="1524000" cy="715089"/>
            </a:xfrm>
            <a:prstGeom prst="roundRect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rPr>
                <a:t>Click “New” if you need to add another author.</a:t>
              </a:r>
            </a:p>
          </p:txBody>
        </p:sp>
        <p:cxnSp>
          <p:nvCxnSpPr>
            <p:cNvPr id="10" name="Straight Arrow Connector 9"/>
            <p:cNvCxnSpPr>
              <a:stCxn id="8" idx="1"/>
            </p:cNvCxnSpPr>
            <p:nvPr/>
          </p:nvCxnSpPr>
          <p:spPr bwMode="auto">
            <a:xfrm flipH="1" flipV="1">
              <a:off x="2867025" y="6198989"/>
              <a:ext cx="685800" cy="1"/>
            </a:xfrm>
            <a:prstGeom prst="straightConnector1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</p:cxnSp>
      </p:grp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9B53E0-354A-45DE-B7B8-6363F0C9407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1845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Entering Claimant Information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3" y="1960716"/>
            <a:ext cx="8002587" cy="3804930"/>
          </a:xfrm>
        </p:spPr>
      </p:pic>
      <p:grpSp>
        <p:nvGrpSpPr>
          <p:cNvPr id="11" name="Group 10"/>
          <p:cNvGrpSpPr/>
          <p:nvPr/>
        </p:nvGrpSpPr>
        <p:grpSpPr>
          <a:xfrm>
            <a:off x="2895600" y="4419600"/>
            <a:ext cx="3124200" cy="510778"/>
            <a:chOff x="2895600" y="6019800"/>
            <a:chExt cx="3124200" cy="510778"/>
          </a:xfrm>
        </p:grpSpPr>
        <p:sp>
          <p:nvSpPr>
            <p:cNvPr id="5" name="Rounded Rectangle 4"/>
            <p:cNvSpPr/>
            <p:nvPr/>
          </p:nvSpPr>
          <p:spPr bwMode="auto">
            <a:xfrm>
              <a:off x="3352800" y="6019800"/>
              <a:ext cx="2667000" cy="510778"/>
            </a:xfrm>
            <a:prstGeom prst="roundRect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rPr>
                <a:t>If you are not the claimant,</a:t>
              </a:r>
              <a:r>
                <a:rPr kumimoji="0" lang="en-US" sz="1200" i="0" u="none" strike="noStrike" cap="none" normalizeH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rPr>
                <a:t> </a:t>
              </a:r>
              <a:r>
                <a:rPr kumimoji="0" lang="en-US" sz="1200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rPr>
                <a:t>click</a:t>
              </a:r>
              <a:r>
                <a:rPr kumimoji="0" lang="en-US" sz="1200" i="0" u="none" strike="noStrike" cap="none" normalizeH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rPr>
                <a:t> the “New” button to add a claimant.</a:t>
              </a:r>
              <a:endParaRPr kumimoji="0" lang="en-US" sz="120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endParaRPr>
            </a:p>
          </p:txBody>
        </p:sp>
        <p:cxnSp>
          <p:nvCxnSpPr>
            <p:cNvPr id="6" name="Straight Arrow Connector 5"/>
            <p:cNvCxnSpPr>
              <a:stCxn id="5" idx="1"/>
            </p:cNvCxnSpPr>
            <p:nvPr/>
          </p:nvCxnSpPr>
          <p:spPr bwMode="auto">
            <a:xfrm flipH="1">
              <a:off x="2895600" y="6275189"/>
              <a:ext cx="457200" cy="0"/>
            </a:xfrm>
            <a:prstGeom prst="straightConnector1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</p:cxnSp>
      </p:grpSp>
      <p:grpSp>
        <p:nvGrpSpPr>
          <p:cNvPr id="12" name="Group 11"/>
          <p:cNvGrpSpPr/>
          <p:nvPr/>
        </p:nvGrpSpPr>
        <p:grpSpPr>
          <a:xfrm>
            <a:off x="5486400" y="3513534"/>
            <a:ext cx="1981200" cy="950119"/>
            <a:chOff x="5791200" y="5791200"/>
            <a:chExt cx="1981200" cy="950119"/>
          </a:xfrm>
        </p:grpSpPr>
        <p:sp>
          <p:nvSpPr>
            <p:cNvPr id="8" name="Rounded Rectangle 7"/>
            <p:cNvSpPr/>
            <p:nvPr/>
          </p:nvSpPr>
          <p:spPr bwMode="auto">
            <a:xfrm>
              <a:off x="5791200" y="5791200"/>
              <a:ext cx="1981200" cy="510778"/>
            </a:xfrm>
            <a:prstGeom prst="roundRect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dirty="0" smtClean="0">
                  <a:solidFill>
                    <a:schemeClr val="bg2"/>
                  </a:solidFill>
                  <a:latin typeface="Arial" charset="0"/>
                </a:rPr>
                <a:t>If you are the claimant, click the “Add Me” button.</a:t>
              </a:r>
              <a:endParaRPr kumimoji="0" lang="en-US" sz="120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endParaRPr>
            </a:p>
          </p:txBody>
        </p:sp>
        <p:cxnSp>
          <p:nvCxnSpPr>
            <p:cNvPr id="10" name="Straight Arrow Connector 9"/>
            <p:cNvCxnSpPr>
              <a:stCxn id="8" idx="2"/>
            </p:cNvCxnSpPr>
            <p:nvPr/>
          </p:nvCxnSpPr>
          <p:spPr bwMode="auto">
            <a:xfrm>
              <a:off x="6781800" y="6301978"/>
              <a:ext cx="0" cy="439341"/>
            </a:xfrm>
            <a:prstGeom prst="straightConnector1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</p:cxnSp>
      </p:grp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9B53E0-354A-45DE-B7B8-6363F0C9407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263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Naming the Claimant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3" y="1960716"/>
            <a:ext cx="8002587" cy="3804930"/>
          </a:xfrm>
        </p:spPr>
      </p:pic>
      <p:grpSp>
        <p:nvGrpSpPr>
          <p:cNvPr id="20" name="Group 19"/>
          <p:cNvGrpSpPr/>
          <p:nvPr/>
        </p:nvGrpSpPr>
        <p:grpSpPr>
          <a:xfrm>
            <a:off x="2362200" y="2226186"/>
            <a:ext cx="1905000" cy="624267"/>
            <a:chOff x="2286000" y="5791200"/>
            <a:chExt cx="1905000" cy="624267"/>
          </a:xfrm>
        </p:grpSpPr>
        <p:sp>
          <p:nvSpPr>
            <p:cNvPr id="5" name="Rounded Rectangle 4"/>
            <p:cNvSpPr/>
            <p:nvPr/>
          </p:nvSpPr>
          <p:spPr bwMode="auto">
            <a:xfrm>
              <a:off x="2286000" y="5791200"/>
              <a:ext cx="1905000" cy="306467"/>
            </a:xfrm>
            <a:prstGeom prst="roundRect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dirty="0" smtClean="0">
                  <a:solidFill>
                    <a:schemeClr val="bg2"/>
                  </a:solidFill>
                  <a:latin typeface="Arial" charset="0"/>
                </a:rPr>
                <a:t>Click “Save” to continue.</a:t>
              </a:r>
              <a:endParaRPr kumimoji="0" lang="en-US" sz="120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endParaRPr>
            </a:p>
          </p:txBody>
        </p:sp>
        <p:cxnSp>
          <p:nvCxnSpPr>
            <p:cNvPr id="11" name="Straight Arrow Connector 10"/>
            <p:cNvCxnSpPr>
              <a:stCxn id="5" idx="2"/>
            </p:cNvCxnSpPr>
            <p:nvPr/>
          </p:nvCxnSpPr>
          <p:spPr bwMode="auto">
            <a:xfrm>
              <a:off x="3238500" y="6097667"/>
              <a:ext cx="0" cy="317800"/>
            </a:xfrm>
            <a:prstGeom prst="straightConnector1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</p:cxnSp>
      </p:grpSp>
      <p:grpSp>
        <p:nvGrpSpPr>
          <p:cNvPr id="21" name="Group 20"/>
          <p:cNvGrpSpPr/>
          <p:nvPr/>
        </p:nvGrpSpPr>
        <p:grpSpPr>
          <a:xfrm>
            <a:off x="4038600" y="2532653"/>
            <a:ext cx="4495800" cy="1071109"/>
            <a:chOff x="3429000" y="5334000"/>
            <a:chExt cx="4495800" cy="1071109"/>
          </a:xfrm>
        </p:grpSpPr>
        <p:sp>
          <p:nvSpPr>
            <p:cNvPr id="7" name="Rounded Rectangle 6"/>
            <p:cNvSpPr/>
            <p:nvPr/>
          </p:nvSpPr>
          <p:spPr bwMode="auto">
            <a:xfrm>
              <a:off x="5562600" y="5334000"/>
              <a:ext cx="2362200" cy="715089"/>
            </a:xfrm>
            <a:prstGeom prst="roundRect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rPr>
                <a:t>Enter</a:t>
              </a:r>
              <a:r>
                <a:rPr kumimoji="0" lang="en-US" sz="1200" i="0" u="none" strike="noStrike" cap="none" normalizeH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rPr>
                <a:t> EITHER an individual name or an organization name, but NOT both.</a:t>
              </a:r>
              <a:endParaRPr kumimoji="0" lang="en-US" sz="120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endParaRPr>
            </a:p>
          </p:txBody>
        </p:sp>
        <p:cxnSp>
          <p:nvCxnSpPr>
            <p:cNvPr id="17" name="Straight Arrow Connector 16"/>
            <p:cNvCxnSpPr>
              <a:stCxn id="7" idx="1"/>
            </p:cNvCxnSpPr>
            <p:nvPr/>
          </p:nvCxnSpPr>
          <p:spPr bwMode="auto">
            <a:xfrm flipH="1">
              <a:off x="3429000" y="5691545"/>
              <a:ext cx="2133600" cy="713564"/>
            </a:xfrm>
            <a:prstGeom prst="straightConnector1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</p:cxnSp>
        <p:cxnSp>
          <p:nvCxnSpPr>
            <p:cNvPr id="19" name="Straight Arrow Connector 18"/>
            <p:cNvCxnSpPr>
              <a:stCxn id="7" idx="1"/>
            </p:cNvCxnSpPr>
            <p:nvPr/>
          </p:nvCxnSpPr>
          <p:spPr bwMode="auto">
            <a:xfrm flipH="1">
              <a:off x="5181600" y="5691545"/>
              <a:ext cx="381000" cy="713564"/>
            </a:xfrm>
            <a:prstGeom prst="straightConnector1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</p:cxnSp>
      </p:grpSp>
      <p:grpSp>
        <p:nvGrpSpPr>
          <p:cNvPr id="29" name="Group 28"/>
          <p:cNvGrpSpPr/>
          <p:nvPr/>
        </p:nvGrpSpPr>
        <p:grpSpPr>
          <a:xfrm>
            <a:off x="4191000" y="4876800"/>
            <a:ext cx="3962400" cy="510778"/>
            <a:chOff x="4191000" y="6096000"/>
            <a:chExt cx="3962400" cy="510778"/>
          </a:xfrm>
        </p:grpSpPr>
        <p:sp>
          <p:nvSpPr>
            <p:cNvPr id="22" name="Rounded Rectangle 21"/>
            <p:cNvSpPr/>
            <p:nvPr/>
          </p:nvSpPr>
          <p:spPr bwMode="auto">
            <a:xfrm>
              <a:off x="5029200" y="6096000"/>
              <a:ext cx="3124200" cy="510778"/>
            </a:xfrm>
            <a:prstGeom prst="roundRect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rPr>
                <a:t>If any</a:t>
              </a:r>
              <a:r>
                <a:rPr kumimoji="0" lang="en-US" sz="1200" i="0" u="none" strike="noStrike" cap="none" normalizeH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rPr>
                <a:t> claimant is not an author, select a transfer statement from the drop-down list.</a:t>
              </a:r>
              <a:endParaRPr kumimoji="0" lang="en-US" sz="120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endParaRPr>
            </a:p>
          </p:txBody>
        </p:sp>
        <p:cxnSp>
          <p:nvCxnSpPr>
            <p:cNvPr id="28" name="Straight Arrow Connector 27"/>
            <p:cNvCxnSpPr>
              <a:stCxn id="22" idx="1"/>
            </p:cNvCxnSpPr>
            <p:nvPr/>
          </p:nvCxnSpPr>
          <p:spPr bwMode="auto">
            <a:xfrm flipH="1">
              <a:off x="4191000" y="6351389"/>
              <a:ext cx="838200" cy="0"/>
            </a:xfrm>
            <a:prstGeom prst="straightConnector1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</p:cxnSp>
      </p:grp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9B53E0-354A-45DE-B7B8-6363F0C9407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3713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Another Claimant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3" y="1960716"/>
            <a:ext cx="8002587" cy="3804930"/>
          </a:xfrm>
        </p:spPr>
      </p:pic>
      <p:grpSp>
        <p:nvGrpSpPr>
          <p:cNvPr id="5" name="Group 4"/>
          <p:cNvGrpSpPr/>
          <p:nvPr/>
        </p:nvGrpSpPr>
        <p:grpSpPr>
          <a:xfrm>
            <a:off x="2971800" y="4317445"/>
            <a:ext cx="2209800" cy="715089"/>
            <a:chOff x="2867025" y="5841445"/>
            <a:chExt cx="2209800" cy="715089"/>
          </a:xfrm>
        </p:grpSpPr>
        <p:sp>
          <p:nvSpPr>
            <p:cNvPr id="6" name="Rounded Rectangle 5"/>
            <p:cNvSpPr/>
            <p:nvPr/>
          </p:nvSpPr>
          <p:spPr bwMode="auto">
            <a:xfrm>
              <a:off x="3552825" y="5841445"/>
              <a:ext cx="1524000" cy="715089"/>
            </a:xfrm>
            <a:prstGeom prst="roundRect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rPr>
                <a:t>Click “New” if you need to add another claimant.</a:t>
              </a:r>
            </a:p>
          </p:txBody>
        </p:sp>
        <p:cxnSp>
          <p:nvCxnSpPr>
            <p:cNvPr id="7" name="Straight Arrow Connector 6"/>
            <p:cNvCxnSpPr>
              <a:stCxn id="6" idx="1"/>
            </p:cNvCxnSpPr>
            <p:nvPr/>
          </p:nvCxnSpPr>
          <p:spPr bwMode="auto">
            <a:xfrm flipH="1" flipV="1">
              <a:off x="2867025" y="6198989"/>
              <a:ext cx="685800" cy="1"/>
            </a:xfrm>
            <a:prstGeom prst="straightConnector1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</p:cxnSp>
      </p:grpSp>
      <p:grpSp>
        <p:nvGrpSpPr>
          <p:cNvPr id="10" name="Group 9"/>
          <p:cNvGrpSpPr/>
          <p:nvPr/>
        </p:nvGrpSpPr>
        <p:grpSpPr>
          <a:xfrm>
            <a:off x="2247900" y="1981200"/>
            <a:ext cx="2133600" cy="914400"/>
            <a:chOff x="2667000" y="5562600"/>
            <a:chExt cx="2133600" cy="914400"/>
          </a:xfrm>
        </p:grpSpPr>
        <p:sp>
          <p:nvSpPr>
            <p:cNvPr id="8" name="Rounded Rectangle 7"/>
            <p:cNvSpPr/>
            <p:nvPr/>
          </p:nvSpPr>
          <p:spPr bwMode="auto">
            <a:xfrm>
              <a:off x="2667000" y="5562600"/>
              <a:ext cx="2133600" cy="715089"/>
            </a:xfrm>
            <a:prstGeom prst="roundRect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chemeClr val="bg2"/>
                  </a:solidFill>
                  <a:latin typeface="Arial" charset="0"/>
                </a:rPr>
                <a:t>When you are finished entering </a:t>
              </a:r>
              <a:r>
                <a:rPr lang="en-US" sz="1200" dirty="0" smtClean="0">
                  <a:solidFill>
                    <a:schemeClr val="bg2"/>
                  </a:solidFill>
                  <a:latin typeface="Arial" charset="0"/>
                </a:rPr>
                <a:t>claimants, </a:t>
              </a:r>
              <a:r>
                <a:rPr lang="en-US" sz="1200" dirty="0">
                  <a:solidFill>
                    <a:schemeClr val="bg2"/>
                  </a:solidFill>
                  <a:latin typeface="Arial" charset="0"/>
                </a:rPr>
                <a:t>click here to save and continue.</a:t>
              </a:r>
            </a:p>
          </p:txBody>
        </p:sp>
        <p:cxnSp>
          <p:nvCxnSpPr>
            <p:cNvPr id="9" name="Straight Arrow Connector 8"/>
            <p:cNvCxnSpPr>
              <a:stCxn id="8" idx="2"/>
            </p:cNvCxnSpPr>
            <p:nvPr/>
          </p:nvCxnSpPr>
          <p:spPr bwMode="auto">
            <a:xfrm>
              <a:off x="3733800" y="6277689"/>
              <a:ext cx="0" cy="199311"/>
            </a:xfrm>
            <a:prstGeom prst="straightConnector1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</p:cxnSp>
      </p:grp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9B53E0-354A-45DE-B7B8-6363F0C9407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394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Identifying Preexisting Material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3" y="1960716"/>
            <a:ext cx="8002587" cy="3804930"/>
          </a:xfrm>
        </p:spPr>
      </p:pic>
      <p:sp>
        <p:nvSpPr>
          <p:cNvPr id="3" name="Rounded Rectangle 2"/>
          <p:cNvSpPr/>
          <p:nvPr/>
        </p:nvSpPr>
        <p:spPr bwMode="auto">
          <a:xfrm>
            <a:off x="1905000" y="5105400"/>
            <a:ext cx="5343525" cy="510778"/>
          </a:xfrm>
          <a:prstGeom prst="roundRect">
            <a:avLst/>
          </a:prstGeom>
          <a:solidFill>
            <a:srgbClr val="FFFECF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solidFill>
                  <a:schemeClr val="bg2"/>
                </a:solidFill>
                <a:latin typeface="Arial" charset="0"/>
              </a:rPr>
              <a:t>Enter information only if </a:t>
            </a:r>
            <a:r>
              <a:rPr kumimoji="0" lang="en-US" sz="120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your work</a:t>
            </a:r>
            <a:r>
              <a:rPr kumimoji="0" lang="en-US" sz="1200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 contains preexisting material and/or has been previously registered. Otherwise, please leave this screen blank.</a:t>
            </a:r>
            <a:endParaRPr kumimoji="0" lang="en-US" sz="120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552700" y="2174081"/>
            <a:ext cx="1600200" cy="685800"/>
            <a:chOff x="2371725" y="6096000"/>
            <a:chExt cx="1600200" cy="685800"/>
          </a:xfrm>
        </p:grpSpPr>
        <p:sp>
          <p:nvSpPr>
            <p:cNvPr id="18" name="Rounded Rectangle 17"/>
            <p:cNvSpPr/>
            <p:nvPr/>
          </p:nvSpPr>
          <p:spPr bwMode="auto">
            <a:xfrm>
              <a:off x="2371725" y="6096000"/>
              <a:ext cx="1600200" cy="510778"/>
            </a:xfrm>
            <a:prstGeom prst="roundRect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rPr>
                <a:t>Click here to save</a:t>
              </a:r>
              <a:r>
                <a:rPr kumimoji="0" lang="en-US" sz="1200" i="0" u="none" strike="noStrike" cap="none" normalizeH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rPr>
                <a:t> and continue.</a:t>
              </a:r>
              <a:endParaRPr kumimoji="0" lang="en-US" sz="120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endParaRPr>
            </a:p>
          </p:txBody>
        </p:sp>
        <p:cxnSp>
          <p:nvCxnSpPr>
            <p:cNvPr id="19" name="Straight Arrow Connector 18"/>
            <p:cNvCxnSpPr>
              <a:stCxn id="18" idx="2"/>
            </p:cNvCxnSpPr>
            <p:nvPr/>
          </p:nvCxnSpPr>
          <p:spPr bwMode="auto">
            <a:xfrm>
              <a:off x="3171825" y="6606778"/>
              <a:ext cx="0" cy="175022"/>
            </a:xfrm>
            <a:prstGeom prst="straightConnector1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</p:cxnSp>
      </p:grpSp>
      <p:grpSp>
        <p:nvGrpSpPr>
          <p:cNvPr id="22" name="Group 21"/>
          <p:cNvGrpSpPr/>
          <p:nvPr/>
        </p:nvGrpSpPr>
        <p:grpSpPr>
          <a:xfrm>
            <a:off x="3124200" y="2895600"/>
            <a:ext cx="5257800" cy="1066800"/>
            <a:chOff x="3124200" y="2895600"/>
            <a:chExt cx="5257800" cy="1066800"/>
          </a:xfrm>
        </p:grpSpPr>
        <p:sp>
          <p:nvSpPr>
            <p:cNvPr id="5" name="Rounded Rectangle 4"/>
            <p:cNvSpPr/>
            <p:nvPr/>
          </p:nvSpPr>
          <p:spPr bwMode="auto">
            <a:xfrm>
              <a:off x="6553200" y="2895600"/>
              <a:ext cx="1828800" cy="715089"/>
            </a:xfrm>
            <a:prstGeom prst="roundRect">
              <a:avLst/>
            </a:prstGeom>
            <a:solidFill>
              <a:srgbClr val="FFFECF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dirty="0" smtClean="0">
                  <a:solidFill>
                    <a:schemeClr val="bg2"/>
                  </a:solidFill>
                  <a:latin typeface="Arial" charset="0"/>
                </a:rPr>
                <a:t>If material is excluded, new material included must also be identified.</a:t>
              </a:r>
              <a:endParaRPr kumimoji="0" lang="en-US" sz="120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endParaRPr>
            </a:p>
          </p:txBody>
        </p:sp>
        <p:cxnSp>
          <p:nvCxnSpPr>
            <p:cNvPr id="13" name="Straight Arrow Connector 12"/>
            <p:cNvCxnSpPr>
              <a:stCxn id="5" idx="1"/>
            </p:cNvCxnSpPr>
            <p:nvPr/>
          </p:nvCxnSpPr>
          <p:spPr bwMode="auto">
            <a:xfrm flipH="1">
              <a:off x="6019800" y="3253145"/>
              <a:ext cx="533400" cy="556855"/>
            </a:xfrm>
            <a:prstGeom prst="straightConnector1">
              <a:avLst/>
            </a:prstGeom>
            <a:solidFill>
              <a:srgbClr val="FFFECF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</p:cxnSp>
        <p:cxnSp>
          <p:nvCxnSpPr>
            <p:cNvPr id="20" name="Straight Arrow Connector 19"/>
            <p:cNvCxnSpPr>
              <a:stCxn id="5" idx="1"/>
            </p:cNvCxnSpPr>
            <p:nvPr/>
          </p:nvCxnSpPr>
          <p:spPr bwMode="auto">
            <a:xfrm flipH="1">
              <a:off x="3124200" y="3253145"/>
              <a:ext cx="3429000" cy="709255"/>
            </a:xfrm>
            <a:prstGeom prst="straightConnector1">
              <a:avLst/>
            </a:prstGeom>
            <a:solidFill>
              <a:srgbClr val="FFFECF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</p:cxnSp>
      </p:grp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9B53E0-354A-45DE-B7B8-6363F0C9407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2669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Rights and Permissions Contact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3" y="1960716"/>
            <a:ext cx="8002587" cy="3804930"/>
          </a:xfrm>
        </p:spPr>
      </p:pic>
      <p:sp>
        <p:nvSpPr>
          <p:cNvPr id="3" name="Rounded Rectangle 2"/>
          <p:cNvSpPr/>
          <p:nvPr/>
        </p:nvSpPr>
        <p:spPr bwMode="auto">
          <a:xfrm>
            <a:off x="1447800" y="5029200"/>
            <a:ext cx="3276600" cy="510778"/>
          </a:xfrm>
          <a:prstGeom prst="roundRect">
            <a:avLst/>
          </a:prstGeom>
          <a:solidFill>
            <a:srgbClr val="FFFECF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You</a:t>
            </a:r>
            <a:r>
              <a:rPr kumimoji="0" lang="en-US" sz="1200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 may designate an agent authorized to grant permission to use your work (optional).</a:t>
            </a:r>
            <a:endParaRPr kumimoji="0" lang="en-US" sz="120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2590800" y="2133600"/>
            <a:ext cx="1562100" cy="721519"/>
            <a:chOff x="2209800" y="5943600"/>
            <a:chExt cx="1562100" cy="721519"/>
          </a:xfrm>
        </p:grpSpPr>
        <p:sp>
          <p:nvSpPr>
            <p:cNvPr id="13" name="Rounded Rectangle 12"/>
            <p:cNvSpPr/>
            <p:nvPr/>
          </p:nvSpPr>
          <p:spPr bwMode="auto">
            <a:xfrm>
              <a:off x="2209800" y="5943600"/>
              <a:ext cx="1562100" cy="510778"/>
            </a:xfrm>
            <a:prstGeom prst="roundRect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rPr>
                <a:t>Click here to save</a:t>
              </a:r>
              <a:r>
                <a:rPr kumimoji="0" lang="en-US" sz="1200" i="0" u="none" strike="noStrike" cap="none" normalizeH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rPr>
                <a:t> and continue.</a:t>
              </a:r>
              <a:endParaRPr kumimoji="0" lang="en-US" sz="120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endParaRPr>
            </a:p>
          </p:txBody>
        </p:sp>
        <p:cxnSp>
          <p:nvCxnSpPr>
            <p:cNvPr id="17" name="Straight Arrow Connector 16"/>
            <p:cNvCxnSpPr>
              <a:stCxn id="13" idx="2"/>
            </p:cNvCxnSpPr>
            <p:nvPr/>
          </p:nvCxnSpPr>
          <p:spPr bwMode="auto">
            <a:xfrm>
              <a:off x="2990850" y="6454378"/>
              <a:ext cx="0" cy="210741"/>
            </a:xfrm>
            <a:prstGeom prst="straightConnector1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</p:cxnSp>
      </p:grp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9B53E0-354A-45DE-B7B8-6363F0C9407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4977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Correspondent Contact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3" y="1960716"/>
            <a:ext cx="8002587" cy="3804930"/>
          </a:xfrm>
        </p:spPr>
      </p:pic>
      <p:grpSp>
        <p:nvGrpSpPr>
          <p:cNvPr id="5" name="Group 4"/>
          <p:cNvGrpSpPr/>
          <p:nvPr/>
        </p:nvGrpSpPr>
        <p:grpSpPr>
          <a:xfrm>
            <a:off x="2590800" y="2133600"/>
            <a:ext cx="1562100" cy="721519"/>
            <a:chOff x="2209800" y="5943600"/>
            <a:chExt cx="1562100" cy="721519"/>
          </a:xfrm>
        </p:grpSpPr>
        <p:sp>
          <p:nvSpPr>
            <p:cNvPr id="6" name="Rounded Rectangle 5"/>
            <p:cNvSpPr/>
            <p:nvPr/>
          </p:nvSpPr>
          <p:spPr bwMode="auto">
            <a:xfrm>
              <a:off x="2209800" y="5943600"/>
              <a:ext cx="1562100" cy="510778"/>
            </a:xfrm>
            <a:prstGeom prst="roundRect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rPr>
                <a:t>Click here to save</a:t>
              </a:r>
              <a:r>
                <a:rPr kumimoji="0" lang="en-US" sz="1200" i="0" u="none" strike="noStrike" cap="none" normalizeH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rPr>
                <a:t> and continue.</a:t>
              </a:r>
              <a:endParaRPr kumimoji="0" lang="en-US" sz="120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endParaRPr>
            </a:p>
          </p:txBody>
        </p:sp>
        <p:cxnSp>
          <p:nvCxnSpPr>
            <p:cNvPr id="7" name="Straight Arrow Connector 6"/>
            <p:cNvCxnSpPr>
              <a:stCxn id="6" idx="2"/>
            </p:cNvCxnSpPr>
            <p:nvPr/>
          </p:nvCxnSpPr>
          <p:spPr bwMode="auto">
            <a:xfrm>
              <a:off x="2990850" y="6454378"/>
              <a:ext cx="0" cy="210741"/>
            </a:xfrm>
            <a:prstGeom prst="straightConnector1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</p:cxnSp>
      </p:grpSp>
      <p:grpSp>
        <p:nvGrpSpPr>
          <p:cNvPr id="8" name="Group 7"/>
          <p:cNvGrpSpPr/>
          <p:nvPr/>
        </p:nvGrpSpPr>
        <p:grpSpPr>
          <a:xfrm>
            <a:off x="2362200" y="3124200"/>
            <a:ext cx="3962400" cy="2543889"/>
            <a:chOff x="2362200" y="3124200"/>
            <a:chExt cx="3962400" cy="2543889"/>
          </a:xfrm>
        </p:grpSpPr>
        <p:sp>
          <p:nvSpPr>
            <p:cNvPr id="3" name="Rounded Rectangle 2"/>
            <p:cNvSpPr/>
            <p:nvPr/>
          </p:nvSpPr>
          <p:spPr bwMode="auto">
            <a:xfrm>
              <a:off x="2362200" y="4953000"/>
              <a:ext cx="3962400" cy="715089"/>
            </a:xfrm>
            <a:prstGeom prst="roundRect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rPr>
                <a:t>Enter required information for the person to be</a:t>
              </a:r>
              <a:r>
                <a:rPr kumimoji="0" lang="en-US" sz="1200" i="0" u="none" strike="noStrike" cap="none" normalizeH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rPr>
                <a:t> contacted </a:t>
              </a:r>
              <a:r>
                <a:rPr kumimoji="0" lang="en-US" sz="1200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rPr>
                <a:t>if there</a:t>
              </a:r>
              <a:r>
                <a:rPr kumimoji="0" lang="en-US" sz="1200" i="0" u="none" strike="noStrike" cap="none" normalizeH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rPr>
                <a:t> are questions while processing your </a:t>
              </a:r>
              <a:r>
                <a:rPr lang="en-US" sz="1200" dirty="0" smtClean="0">
                  <a:solidFill>
                    <a:schemeClr val="bg2"/>
                  </a:solidFill>
                  <a:latin typeface="Arial" charset="0"/>
                </a:rPr>
                <a:t>application.</a:t>
              </a:r>
              <a:endParaRPr kumimoji="0" lang="en-US" sz="120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endParaRPr>
            </a:p>
          </p:txBody>
        </p:sp>
        <p:cxnSp>
          <p:nvCxnSpPr>
            <p:cNvPr id="9" name="Straight Arrow Connector 8"/>
            <p:cNvCxnSpPr>
              <a:stCxn id="3" idx="0"/>
            </p:cNvCxnSpPr>
            <p:nvPr/>
          </p:nvCxnSpPr>
          <p:spPr bwMode="auto">
            <a:xfrm flipV="1">
              <a:off x="4343400" y="3124200"/>
              <a:ext cx="457200" cy="1828800"/>
            </a:xfrm>
            <a:prstGeom prst="straightConnector1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</p:cxnSp>
        <p:cxnSp>
          <p:nvCxnSpPr>
            <p:cNvPr id="13" name="Straight Arrow Connector 12"/>
            <p:cNvCxnSpPr/>
            <p:nvPr/>
          </p:nvCxnSpPr>
          <p:spPr bwMode="auto">
            <a:xfrm flipH="1" flipV="1">
              <a:off x="3790950" y="3886200"/>
              <a:ext cx="533400" cy="1066800"/>
            </a:xfrm>
            <a:prstGeom prst="straightConnector1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</p:cxnSp>
        <p:cxnSp>
          <p:nvCxnSpPr>
            <p:cNvPr id="14" name="Straight Arrow Connector 13"/>
            <p:cNvCxnSpPr>
              <a:stCxn id="3" idx="0"/>
            </p:cNvCxnSpPr>
            <p:nvPr/>
          </p:nvCxnSpPr>
          <p:spPr bwMode="auto">
            <a:xfrm flipH="1" flipV="1">
              <a:off x="3886200" y="4495800"/>
              <a:ext cx="457200" cy="457200"/>
            </a:xfrm>
            <a:prstGeom prst="straightConnector1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</p:cxnSp>
        <p:cxnSp>
          <p:nvCxnSpPr>
            <p:cNvPr id="16" name="Straight Arrow Connector 15"/>
            <p:cNvCxnSpPr>
              <a:stCxn id="3" idx="0"/>
            </p:cNvCxnSpPr>
            <p:nvPr/>
          </p:nvCxnSpPr>
          <p:spPr bwMode="auto">
            <a:xfrm flipV="1">
              <a:off x="4343400" y="4572000"/>
              <a:ext cx="381000" cy="381000"/>
            </a:xfrm>
            <a:prstGeom prst="straightConnector1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</p:cxnSp>
      </p:grp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9B53E0-354A-45DE-B7B8-6363F0C9407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4230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Certificate Mailing Address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3" y="1960716"/>
            <a:ext cx="8002587" cy="3804930"/>
          </a:xfrm>
        </p:spPr>
      </p:pic>
      <p:grpSp>
        <p:nvGrpSpPr>
          <p:cNvPr id="15" name="Group 14"/>
          <p:cNvGrpSpPr/>
          <p:nvPr/>
        </p:nvGrpSpPr>
        <p:grpSpPr>
          <a:xfrm>
            <a:off x="2514600" y="2133600"/>
            <a:ext cx="1562100" cy="762000"/>
            <a:chOff x="2571750" y="5791200"/>
            <a:chExt cx="1562100" cy="762000"/>
          </a:xfrm>
        </p:grpSpPr>
        <p:sp>
          <p:nvSpPr>
            <p:cNvPr id="12" name="Rounded Rectangle 11"/>
            <p:cNvSpPr/>
            <p:nvPr/>
          </p:nvSpPr>
          <p:spPr bwMode="auto">
            <a:xfrm>
              <a:off x="2571750" y="5791200"/>
              <a:ext cx="1562100" cy="510778"/>
            </a:xfrm>
            <a:prstGeom prst="roundRect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rPr>
                <a:t>Click here to save</a:t>
              </a:r>
              <a:r>
                <a:rPr kumimoji="0" lang="en-US" sz="1200" i="0" u="none" strike="noStrike" cap="none" normalizeH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rPr>
                <a:t> and continue.</a:t>
              </a:r>
              <a:endParaRPr kumimoji="0" lang="en-US" sz="120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endParaRPr>
            </a:p>
          </p:txBody>
        </p:sp>
        <p:cxnSp>
          <p:nvCxnSpPr>
            <p:cNvPr id="14" name="Straight Arrow Connector 13"/>
            <p:cNvCxnSpPr>
              <a:stCxn id="12" idx="2"/>
            </p:cNvCxnSpPr>
            <p:nvPr/>
          </p:nvCxnSpPr>
          <p:spPr bwMode="auto">
            <a:xfrm>
              <a:off x="3352800" y="6301978"/>
              <a:ext cx="0" cy="251222"/>
            </a:xfrm>
            <a:prstGeom prst="straightConnector1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</p:cxnSp>
      </p:grpSp>
      <p:grpSp>
        <p:nvGrpSpPr>
          <p:cNvPr id="5" name="Group 4"/>
          <p:cNvGrpSpPr/>
          <p:nvPr/>
        </p:nvGrpSpPr>
        <p:grpSpPr>
          <a:xfrm>
            <a:off x="2133600" y="3124200"/>
            <a:ext cx="4191000" cy="2209799"/>
            <a:chOff x="2133600" y="3124200"/>
            <a:chExt cx="4191000" cy="2209799"/>
          </a:xfrm>
        </p:grpSpPr>
        <p:sp>
          <p:nvSpPr>
            <p:cNvPr id="3" name="Rounded Rectangle 2"/>
            <p:cNvSpPr/>
            <p:nvPr/>
          </p:nvSpPr>
          <p:spPr bwMode="auto">
            <a:xfrm>
              <a:off x="2133600" y="5027532"/>
              <a:ext cx="4191000" cy="306467"/>
            </a:xfrm>
            <a:prstGeom prst="roundRect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rPr>
                <a:t>Enter required</a:t>
              </a:r>
              <a:r>
                <a:rPr kumimoji="0" lang="en-US" sz="1200" i="0" u="none" strike="noStrike" cap="none" normalizeH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rPr>
                <a:t> information for mailing your certificate. </a:t>
              </a:r>
              <a:endParaRPr kumimoji="0" lang="en-US" sz="120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endParaRPr>
            </a:p>
          </p:txBody>
        </p:sp>
        <p:cxnSp>
          <p:nvCxnSpPr>
            <p:cNvPr id="6" name="Straight Arrow Connector 5"/>
            <p:cNvCxnSpPr>
              <a:stCxn id="3" idx="0"/>
            </p:cNvCxnSpPr>
            <p:nvPr/>
          </p:nvCxnSpPr>
          <p:spPr bwMode="auto">
            <a:xfrm flipV="1">
              <a:off x="4229100" y="3124200"/>
              <a:ext cx="571500" cy="1903332"/>
            </a:xfrm>
            <a:prstGeom prst="straightConnector1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</p:cxnSp>
        <p:cxnSp>
          <p:nvCxnSpPr>
            <p:cNvPr id="10" name="Straight Arrow Connector 9"/>
            <p:cNvCxnSpPr>
              <a:stCxn id="3" idx="0"/>
            </p:cNvCxnSpPr>
            <p:nvPr/>
          </p:nvCxnSpPr>
          <p:spPr bwMode="auto">
            <a:xfrm flipH="1" flipV="1">
              <a:off x="3733800" y="3886200"/>
              <a:ext cx="495300" cy="1141332"/>
            </a:xfrm>
            <a:prstGeom prst="straightConnector1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</p:cxnSp>
        <p:cxnSp>
          <p:nvCxnSpPr>
            <p:cNvPr id="7" name="Straight Arrow Connector 6"/>
            <p:cNvCxnSpPr>
              <a:stCxn id="3" idx="0"/>
            </p:cNvCxnSpPr>
            <p:nvPr/>
          </p:nvCxnSpPr>
          <p:spPr bwMode="auto">
            <a:xfrm flipV="1">
              <a:off x="4229100" y="4572000"/>
              <a:ext cx="419100" cy="455532"/>
            </a:xfrm>
            <a:prstGeom prst="straightConnector1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</p:cxnSp>
        <p:cxnSp>
          <p:nvCxnSpPr>
            <p:cNvPr id="11" name="Straight Arrow Connector 10"/>
            <p:cNvCxnSpPr>
              <a:stCxn id="3" idx="0"/>
            </p:cNvCxnSpPr>
            <p:nvPr/>
          </p:nvCxnSpPr>
          <p:spPr bwMode="auto">
            <a:xfrm flipH="1" flipV="1">
              <a:off x="3733800" y="4456866"/>
              <a:ext cx="495300" cy="570666"/>
            </a:xfrm>
            <a:prstGeom prst="straightConnector1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</p:cxnSp>
      </p:grp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9B53E0-354A-45DE-B7B8-6363F0C9407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9115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Which claims can be filed online…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These basic claims to copyright can be filed in </a:t>
            </a:r>
            <a:r>
              <a:rPr lang="en-US" dirty="0" err="1" smtClean="0"/>
              <a:t>eCO</a:t>
            </a:r>
            <a:r>
              <a:rPr lang="en-US" dirty="0" smtClean="0"/>
              <a:t>: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Literary Work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Work of the Visual Arts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Sound Recording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Work of the Performing Arts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Motion Picture / Audiovisual Work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Single Issue Serial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9B53E0-354A-45DE-B7B8-6363F0C9407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28918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Requesting Expedited Processing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83" y="1600200"/>
            <a:ext cx="7983646" cy="4525963"/>
          </a:xfrm>
        </p:spPr>
      </p:pic>
      <p:grpSp>
        <p:nvGrpSpPr>
          <p:cNvPr id="13" name="Group 12"/>
          <p:cNvGrpSpPr/>
          <p:nvPr/>
        </p:nvGrpSpPr>
        <p:grpSpPr>
          <a:xfrm>
            <a:off x="2676525" y="1676400"/>
            <a:ext cx="1562100" cy="762000"/>
            <a:chOff x="2752725" y="5867400"/>
            <a:chExt cx="1562100" cy="762000"/>
          </a:xfrm>
        </p:grpSpPr>
        <p:sp>
          <p:nvSpPr>
            <p:cNvPr id="5" name="Rounded Rectangle 4"/>
            <p:cNvSpPr/>
            <p:nvPr/>
          </p:nvSpPr>
          <p:spPr bwMode="auto">
            <a:xfrm>
              <a:off x="2752725" y="5867400"/>
              <a:ext cx="1562100" cy="510778"/>
            </a:xfrm>
            <a:prstGeom prst="roundRect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rPr>
                <a:t>Click here to save</a:t>
              </a:r>
              <a:r>
                <a:rPr kumimoji="0" lang="en-US" sz="1200" i="0" u="none" strike="noStrike" cap="none" normalizeH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rPr>
                <a:t> and continue.</a:t>
              </a:r>
              <a:endParaRPr kumimoji="0" lang="en-US" sz="120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endParaRPr>
            </a:p>
          </p:txBody>
        </p:sp>
        <p:cxnSp>
          <p:nvCxnSpPr>
            <p:cNvPr id="6" name="Straight Arrow Connector 5"/>
            <p:cNvCxnSpPr>
              <a:stCxn id="5" idx="2"/>
            </p:cNvCxnSpPr>
            <p:nvPr/>
          </p:nvCxnSpPr>
          <p:spPr bwMode="auto">
            <a:xfrm>
              <a:off x="3533775" y="6378178"/>
              <a:ext cx="0" cy="251222"/>
            </a:xfrm>
            <a:prstGeom prst="straightConnector1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</p:cxnSp>
      </p:grpSp>
      <p:sp>
        <p:nvSpPr>
          <p:cNvPr id="10" name="Rounded Rectangle 9"/>
          <p:cNvSpPr/>
          <p:nvPr/>
        </p:nvSpPr>
        <p:spPr bwMode="auto">
          <a:xfrm>
            <a:off x="2286000" y="3733800"/>
            <a:ext cx="3543300" cy="914400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2324100" y="4800600"/>
            <a:ext cx="3505200" cy="1021556"/>
          </a:xfrm>
          <a:prstGeom prst="roundRect">
            <a:avLst/>
          </a:prstGeom>
          <a:solidFill>
            <a:srgbClr val="FFFECF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SPECIAL HANDLING is optional</a:t>
            </a:r>
            <a:r>
              <a:rPr kumimoji="0" lang="en-US" sz="1200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 and may be requested </a:t>
            </a:r>
            <a:r>
              <a:rPr kumimoji="0" lang="en-US" sz="1200" i="0" u="sng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only</a:t>
            </a:r>
            <a:r>
              <a:rPr kumimoji="0" lang="en-US" sz="1200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 if one of the compelling reasons listed above applies.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aseline="0" dirty="0" smtClean="0">
                <a:solidFill>
                  <a:srgbClr val="FF0000"/>
                </a:solidFill>
                <a:latin typeface="Arial" charset="0"/>
              </a:rPr>
              <a:t>Other</a:t>
            </a:r>
            <a:r>
              <a:rPr lang="en-US" sz="1200" dirty="0" smtClean="0">
                <a:solidFill>
                  <a:srgbClr val="FF0000"/>
                </a:solidFill>
                <a:latin typeface="Arial" charset="0"/>
              </a:rPr>
              <a:t>wise, leave all spaces blank.</a:t>
            </a:r>
            <a:endParaRPr kumimoji="0" lang="en-US" sz="120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6477000" y="3108166"/>
            <a:ext cx="2057400" cy="510778"/>
          </a:xfrm>
          <a:prstGeom prst="roundRect">
            <a:avLst/>
          </a:prstGeom>
          <a:solidFill>
            <a:srgbClr val="FFFECF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The Special </a:t>
            </a:r>
            <a:r>
              <a:rPr kumimoji="0" lang="en-US" sz="12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Handling fee is currently $800.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9B53E0-354A-45DE-B7B8-6363F0C9407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5038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Certifying the Application	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3" y="1960716"/>
            <a:ext cx="8002587" cy="3804930"/>
          </a:xfrm>
        </p:spPr>
      </p:pic>
      <p:grpSp>
        <p:nvGrpSpPr>
          <p:cNvPr id="13" name="Group 12"/>
          <p:cNvGrpSpPr/>
          <p:nvPr/>
        </p:nvGrpSpPr>
        <p:grpSpPr>
          <a:xfrm>
            <a:off x="2514600" y="2209800"/>
            <a:ext cx="1562100" cy="708422"/>
            <a:chOff x="2438400" y="5867400"/>
            <a:chExt cx="1562100" cy="708422"/>
          </a:xfrm>
        </p:grpSpPr>
        <p:sp>
          <p:nvSpPr>
            <p:cNvPr id="5" name="Rounded Rectangle 4"/>
            <p:cNvSpPr/>
            <p:nvPr/>
          </p:nvSpPr>
          <p:spPr bwMode="auto">
            <a:xfrm>
              <a:off x="2438400" y="5867400"/>
              <a:ext cx="1562100" cy="510778"/>
            </a:xfrm>
            <a:prstGeom prst="roundRect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rPr>
                <a:t>Click here to save</a:t>
              </a:r>
              <a:r>
                <a:rPr kumimoji="0" lang="en-US" sz="1200" i="0" u="none" strike="noStrike" cap="none" normalizeH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rPr>
                <a:t> and continue.</a:t>
              </a:r>
              <a:endParaRPr kumimoji="0" lang="en-US" sz="120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endParaRPr>
            </a:p>
          </p:txBody>
        </p:sp>
        <p:cxnSp>
          <p:nvCxnSpPr>
            <p:cNvPr id="6" name="Straight Arrow Connector 5"/>
            <p:cNvCxnSpPr>
              <a:stCxn id="5" idx="2"/>
            </p:cNvCxnSpPr>
            <p:nvPr/>
          </p:nvCxnSpPr>
          <p:spPr bwMode="auto">
            <a:xfrm>
              <a:off x="3219450" y="6378178"/>
              <a:ext cx="0" cy="197644"/>
            </a:xfrm>
            <a:prstGeom prst="straightConnector1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</p:cxnSp>
      </p:grpSp>
      <p:grpSp>
        <p:nvGrpSpPr>
          <p:cNvPr id="14" name="Group 13"/>
          <p:cNvGrpSpPr/>
          <p:nvPr/>
        </p:nvGrpSpPr>
        <p:grpSpPr>
          <a:xfrm>
            <a:off x="685800" y="3906917"/>
            <a:ext cx="1600200" cy="306467"/>
            <a:chOff x="685800" y="3906917"/>
            <a:chExt cx="1600200" cy="306467"/>
          </a:xfrm>
        </p:grpSpPr>
        <p:sp>
          <p:nvSpPr>
            <p:cNvPr id="7" name="Rounded Rectangle 6"/>
            <p:cNvSpPr/>
            <p:nvPr/>
          </p:nvSpPr>
          <p:spPr bwMode="auto">
            <a:xfrm>
              <a:off x="685800" y="3906917"/>
              <a:ext cx="1371600" cy="306467"/>
            </a:xfrm>
            <a:prstGeom prst="roundRect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rPr>
                <a:t>Check the box.</a:t>
              </a:r>
            </a:p>
          </p:txBody>
        </p:sp>
        <p:cxnSp>
          <p:nvCxnSpPr>
            <p:cNvPr id="9" name="Straight Arrow Connector 8"/>
            <p:cNvCxnSpPr>
              <a:stCxn id="7" idx="3"/>
            </p:cNvCxnSpPr>
            <p:nvPr/>
          </p:nvCxnSpPr>
          <p:spPr bwMode="auto">
            <a:xfrm flipV="1">
              <a:off x="2057400" y="4060150"/>
              <a:ext cx="228600" cy="1"/>
            </a:xfrm>
            <a:prstGeom prst="straightConnector1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</p:cxnSp>
      </p:grpSp>
      <p:grpSp>
        <p:nvGrpSpPr>
          <p:cNvPr id="17" name="Group 16"/>
          <p:cNvGrpSpPr/>
          <p:nvPr/>
        </p:nvGrpSpPr>
        <p:grpSpPr>
          <a:xfrm>
            <a:off x="5200650" y="4267200"/>
            <a:ext cx="2438400" cy="510778"/>
            <a:chOff x="4914900" y="5943600"/>
            <a:chExt cx="2438400" cy="510778"/>
          </a:xfrm>
        </p:grpSpPr>
        <p:sp>
          <p:nvSpPr>
            <p:cNvPr id="10" name="Rounded Rectangle 9"/>
            <p:cNvSpPr/>
            <p:nvPr/>
          </p:nvSpPr>
          <p:spPr bwMode="auto">
            <a:xfrm>
              <a:off x="5448300" y="5943600"/>
              <a:ext cx="1905000" cy="510778"/>
            </a:xfrm>
            <a:prstGeom prst="roundRect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rPr>
                <a:t>Enter the</a:t>
              </a:r>
              <a:r>
                <a:rPr kumimoji="0" lang="en-US" sz="1200" i="0" u="none" strike="noStrike" cap="none" normalizeH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rPr>
                <a:t> name of the certifying individual.</a:t>
              </a:r>
              <a:endParaRPr kumimoji="0" lang="en-US" sz="120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endParaRPr>
            </a:p>
          </p:txBody>
        </p:sp>
        <p:cxnSp>
          <p:nvCxnSpPr>
            <p:cNvPr id="16" name="Straight Arrow Connector 15"/>
            <p:cNvCxnSpPr>
              <a:stCxn id="10" idx="1"/>
            </p:cNvCxnSpPr>
            <p:nvPr/>
          </p:nvCxnSpPr>
          <p:spPr bwMode="auto">
            <a:xfrm flipH="1">
              <a:off x="4914900" y="6198989"/>
              <a:ext cx="533400" cy="0"/>
            </a:xfrm>
            <a:prstGeom prst="straightConnector1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</p:cxnSp>
      </p:grp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9B53E0-354A-45DE-B7B8-6363F0C9407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7650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Reviewing the Application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3" y="1960716"/>
            <a:ext cx="8002587" cy="3804930"/>
          </a:xfrm>
        </p:spPr>
      </p:pic>
      <p:sp>
        <p:nvSpPr>
          <p:cNvPr id="6" name="Rounded Rectangle 5"/>
          <p:cNvSpPr/>
          <p:nvPr/>
        </p:nvSpPr>
        <p:spPr bwMode="auto">
          <a:xfrm>
            <a:off x="2933700" y="3276599"/>
            <a:ext cx="3809999" cy="715089"/>
          </a:xfrm>
          <a:prstGeom prst="roundRect">
            <a:avLst/>
          </a:prstGeom>
          <a:solidFill>
            <a:srgbClr val="FFFECF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Review the information you entered carefully</a:t>
            </a:r>
            <a:r>
              <a:rPr kumimoji="0" lang="en-US" sz="1200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 before proceeding.  Use the links in the navigation bar to go back and make corrections if needed.</a:t>
            </a:r>
            <a:endParaRPr kumimoji="0" lang="en-US" sz="120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7162800" y="2438400"/>
            <a:ext cx="1524000" cy="510778"/>
            <a:chOff x="6858000" y="6031111"/>
            <a:chExt cx="1524000" cy="510778"/>
          </a:xfrm>
        </p:grpSpPr>
        <p:sp>
          <p:nvSpPr>
            <p:cNvPr id="10" name="Rounded Rectangle 9"/>
            <p:cNvSpPr/>
            <p:nvPr/>
          </p:nvSpPr>
          <p:spPr bwMode="auto">
            <a:xfrm>
              <a:off x="7162800" y="6031111"/>
              <a:ext cx="1219200" cy="510778"/>
            </a:xfrm>
            <a:prstGeom prst="roundRect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rPr>
                <a:t>Click here to continue.</a:t>
              </a:r>
            </a:p>
          </p:txBody>
        </p:sp>
        <p:cxnSp>
          <p:nvCxnSpPr>
            <p:cNvPr id="12" name="Straight Arrow Connector 11"/>
            <p:cNvCxnSpPr>
              <a:stCxn id="10" idx="1"/>
            </p:cNvCxnSpPr>
            <p:nvPr/>
          </p:nvCxnSpPr>
          <p:spPr bwMode="auto">
            <a:xfrm flipH="1">
              <a:off x="6858000" y="6286500"/>
              <a:ext cx="304800" cy="0"/>
            </a:xfrm>
            <a:prstGeom prst="straightConnector1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</p:cxnSp>
      </p:grpSp>
      <p:grpSp>
        <p:nvGrpSpPr>
          <p:cNvPr id="11" name="Group 10"/>
          <p:cNvGrpSpPr/>
          <p:nvPr/>
        </p:nvGrpSpPr>
        <p:grpSpPr>
          <a:xfrm>
            <a:off x="3467100" y="1574244"/>
            <a:ext cx="2743200" cy="940356"/>
            <a:chOff x="3467100" y="1574244"/>
            <a:chExt cx="2743200" cy="940356"/>
          </a:xfrm>
        </p:grpSpPr>
        <p:sp>
          <p:nvSpPr>
            <p:cNvPr id="7" name="Rounded Rectangle 6"/>
            <p:cNvSpPr/>
            <p:nvPr/>
          </p:nvSpPr>
          <p:spPr bwMode="auto">
            <a:xfrm>
              <a:off x="3467100" y="1574244"/>
              <a:ext cx="2743200" cy="715089"/>
            </a:xfrm>
            <a:prstGeom prst="roundRect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chemeClr val="bg2"/>
                  </a:solidFill>
                  <a:latin typeface="Arial" charset="0"/>
                </a:rPr>
                <a:t>Will you be filing multiple claims with duplicate information? </a:t>
              </a:r>
              <a:r>
                <a:rPr lang="en-US" sz="1200" dirty="0" smtClean="0">
                  <a:solidFill>
                    <a:schemeClr val="bg2"/>
                  </a:solidFill>
                  <a:latin typeface="Arial" charset="0"/>
                </a:rPr>
                <a:t>`Click </a:t>
              </a:r>
              <a:r>
                <a:rPr lang="en-US" sz="1200" dirty="0">
                  <a:solidFill>
                    <a:schemeClr val="bg2"/>
                  </a:solidFill>
                  <a:latin typeface="Arial" charset="0"/>
                </a:rPr>
                <a:t>here to save a template for future use.</a:t>
              </a:r>
            </a:p>
          </p:txBody>
        </p:sp>
        <p:cxnSp>
          <p:nvCxnSpPr>
            <p:cNvPr id="8" name="Straight Arrow Connector 7"/>
            <p:cNvCxnSpPr>
              <a:stCxn id="7" idx="2"/>
            </p:cNvCxnSpPr>
            <p:nvPr/>
          </p:nvCxnSpPr>
          <p:spPr bwMode="auto">
            <a:xfrm>
              <a:off x="4838700" y="2289333"/>
              <a:ext cx="0" cy="225267"/>
            </a:xfrm>
            <a:prstGeom prst="straightConnector1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</p:cxnSp>
      </p:grpSp>
      <p:sp>
        <p:nvSpPr>
          <p:cNvPr id="18" name="Rounded Rectangle 17"/>
          <p:cNvSpPr/>
          <p:nvPr/>
        </p:nvSpPr>
        <p:spPr bwMode="auto">
          <a:xfrm>
            <a:off x="533400" y="4800600"/>
            <a:ext cx="2133600" cy="715089"/>
          </a:xfrm>
          <a:prstGeom prst="roundRect">
            <a:avLst/>
          </a:prstGeom>
          <a:solidFill>
            <a:srgbClr val="FFFECF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Your application</a:t>
            </a:r>
            <a:r>
              <a:rPr kumimoji="0" lang="en-US" sz="1200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 is ready to send when all sections are checked.</a:t>
            </a:r>
            <a:endParaRPr kumimoji="0" lang="en-US" sz="120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22" name="Rounded Rectangle 21"/>
          <p:cNvSpPr/>
          <p:nvPr/>
        </p:nvSpPr>
        <p:spPr bwMode="auto">
          <a:xfrm>
            <a:off x="1752600" y="2895600"/>
            <a:ext cx="533400" cy="1828800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9B53E0-354A-45DE-B7B8-6363F0C9407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5063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 animBg="1"/>
      <p:bldP spid="2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Service or Checkout	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4" y="1960716"/>
            <a:ext cx="8002585" cy="3804930"/>
          </a:xfrm>
        </p:spPr>
      </p:pic>
      <p:grpSp>
        <p:nvGrpSpPr>
          <p:cNvPr id="11" name="Group 10"/>
          <p:cNvGrpSpPr/>
          <p:nvPr/>
        </p:nvGrpSpPr>
        <p:grpSpPr>
          <a:xfrm>
            <a:off x="4591050" y="2020133"/>
            <a:ext cx="2743200" cy="562810"/>
            <a:chOff x="4495800" y="6096000"/>
            <a:chExt cx="2743200" cy="562810"/>
          </a:xfrm>
        </p:grpSpPr>
        <p:sp>
          <p:nvSpPr>
            <p:cNvPr id="5" name="Rounded Rectangle 4"/>
            <p:cNvSpPr/>
            <p:nvPr/>
          </p:nvSpPr>
          <p:spPr bwMode="auto">
            <a:xfrm>
              <a:off x="4495800" y="6096000"/>
              <a:ext cx="2743200" cy="306467"/>
            </a:xfrm>
            <a:prstGeom prst="roundRect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rPr>
                <a:t>Click here to proceed to payment .</a:t>
              </a:r>
            </a:p>
          </p:txBody>
        </p:sp>
        <p:cxnSp>
          <p:nvCxnSpPr>
            <p:cNvPr id="7" name="Straight Arrow Connector 6"/>
            <p:cNvCxnSpPr>
              <a:stCxn id="5" idx="2"/>
            </p:cNvCxnSpPr>
            <p:nvPr/>
          </p:nvCxnSpPr>
          <p:spPr bwMode="auto">
            <a:xfrm>
              <a:off x="5867400" y="6402467"/>
              <a:ext cx="0" cy="256343"/>
            </a:xfrm>
            <a:prstGeom prst="straightConnector1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</p:cxnSp>
      </p:grpSp>
      <p:grpSp>
        <p:nvGrpSpPr>
          <p:cNvPr id="10" name="Group 9"/>
          <p:cNvGrpSpPr/>
          <p:nvPr/>
        </p:nvGrpSpPr>
        <p:grpSpPr>
          <a:xfrm>
            <a:off x="2838450" y="2819401"/>
            <a:ext cx="1752600" cy="788788"/>
            <a:chOff x="2667000" y="5817990"/>
            <a:chExt cx="1752600" cy="788788"/>
          </a:xfrm>
        </p:grpSpPr>
        <p:sp>
          <p:nvSpPr>
            <p:cNvPr id="3" name="Rounded Rectangle 2"/>
            <p:cNvSpPr/>
            <p:nvPr/>
          </p:nvSpPr>
          <p:spPr bwMode="auto">
            <a:xfrm>
              <a:off x="2667000" y="6096000"/>
              <a:ext cx="1752600" cy="510778"/>
            </a:xfrm>
            <a:prstGeom prst="roundRect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rPr>
                <a:t>Click here to start another registration.</a:t>
              </a:r>
            </a:p>
          </p:txBody>
        </p:sp>
        <p:cxnSp>
          <p:nvCxnSpPr>
            <p:cNvPr id="9" name="Straight Arrow Connector 8"/>
            <p:cNvCxnSpPr>
              <a:stCxn id="3" idx="0"/>
            </p:cNvCxnSpPr>
            <p:nvPr/>
          </p:nvCxnSpPr>
          <p:spPr bwMode="auto">
            <a:xfrm flipV="1">
              <a:off x="3543300" y="5817990"/>
              <a:ext cx="0" cy="278010"/>
            </a:xfrm>
            <a:prstGeom prst="straightConnector1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</p:cxnSp>
      </p:grp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9B53E0-354A-45DE-B7B8-6363F0C9407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5653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Selecting Payment Method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4" y="1960716"/>
            <a:ext cx="8002585" cy="3804930"/>
          </a:xfrm>
        </p:spPr>
      </p:pic>
      <p:grpSp>
        <p:nvGrpSpPr>
          <p:cNvPr id="5" name="Group 4"/>
          <p:cNvGrpSpPr/>
          <p:nvPr/>
        </p:nvGrpSpPr>
        <p:grpSpPr>
          <a:xfrm>
            <a:off x="4876800" y="2819400"/>
            <a:ext cx="2590800" cy="840700"/>
            <a:chOff x="5029200" y="5842278"/>
            <a:chExt cx="2590800" cy="840700"/>
          </a:xfrm>
        </p:grpSpPr>
        <p:sp>
          <p:nvSpPr>
            <p:cNvPr id="6" name="Rounded Rectangle 5"/>
            <p:cNvSpPr/>
            <p:nvPr/>
          </p:nvSpPr>
          <p:spPr bwMode="auto">
            <a:xfrm>
              <a:off x="5029200" y="6172200"/>
              <a:ext cx="2590800" cy="510778"/>
            </a:xfrm>
            <a:prstGeom prst="roundRect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rPr>
                <a:t> Click</a:t>
              </a:r>
              <a:r>
                <a:rPr kumimoji="0" lang="en-US" sz="1200" i="0" u="none" strike="noStrike" cap="none" normalizeH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rPr>
                <a:t> here to pay by credit card or electronic funds transfer.</a:t>
              </a:r>
              <a:endParaRPr kumimoji="0" lang="en-US" sz="120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endParaRPr>
            </a:p>
          </p:txBody>
        </p:sp>
        <p:cxnSp>
          <p:nvCxnSpPr>
            <p:cNvPr id="7" name="Straight Arrow Connector 6"/>
            <p:cNvCxnSpPr>
              <a:stCxn id="6" idx="0"/>
            </p:cNvCxnSpPr>
            <p:nvPr/>
          </p:nvCxnSpPr>
          <p:spPr bwMode="auto">
            <a:xfrm flipV="1">
              <a:off x="6324600" y="5842278"/>
              <a:ext cx="0" cy="329922"/>
            </a:xfrm>
            <a:prstGeom prst="straightConnector1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</p:cxnSp>
      </p:grp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9B53E0-354A-45DE-B7B8-6363F0C9407E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3353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Pay.gov: Electronic Funds Transfer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4" y="1960716"/>
            <a:ext cx="8002585" cy="3804930"/>
          </a:xfrm>
        </p:spPr>
      </p:pic>
      <p:sp>
        <p:nvSpPr>
          <p:cNvPr id="3" name="Rounded Rectangle 2"/>
          <p:cNvSpPr/>
          <p:nvPr/>
        </p:nvSpPr>
        <p:spPr bwMode="auto">
          <a:xfrm>
            <a:off x="762000" y="2895600"/>
            <a:ext cx="2514600" cy="304800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314325" y="1524000"/>
            <a:ext cx="3581400" cy="1021556"/>
          </a:xfrm>
          <a:prstGeom prst="roundRect">
            <a:avLst/>
          </a:prstGeom>
          <a:solidFill>
            <a:srgbClr val="FFFECF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200" dirty="0">
                <a:solidFill>
                  <a:schemeClr val="bg2"/>
                </a:solidFill>
                <a:latin typeface="Arial" charset="0"/>
              </a:rPr>
              <a:t>Option 1 is for payment by electronic funds transfer.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200" dirty="0">
                <a:solidFill>
                  <a:schemeClr val="bg2"/>
                </a:solidFill>
                <a:latin typeface="Arial" charset="0"/>
              </a:rPr>
              <a:t>(To pay by credit or debit card, scroll down to Option 2.)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219075" y="5181600"/>
            <a:ext cx="2057400" cy="510778"/>
            <a:chOff x="228600" y="6019800"/>
            <a:chExt cx="2057400" cy="510778"/>
          </a:xfrm>
        </p:grpSpPr>
        <p:sp>
          <p:nvSpPr>
            <p:cNvPr id="6" name="Rounded Rectangle 5"/>
            <p:cNvSpPr/>
            <p:nvPr/>
          </p:nvSpPr>
          <p:spPr bwMode="auto">
            <a:xfrm>
              <a:off x="228600" y="6019800"/>
              <a:ext cx="1790700" cy="510778"/>
            </a:xfrm>
            <a:prstGeom prst="roundRect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rPr>
                <a:t>Click here to proceed with payment.</a:t>
              </a:r>
            </a:p>
          </p:txBody>
        </p:sp>
        <p:cxnSp>
          <p:nvCxnSpPr>
            <p:cNvPr id="13" name="Straight Arrow Connector 12"/>
            <p:cNvCxnSpPr>
              <a:stCxn id="6" idx="3"/>
            </p:cNvCxnSpPr>
            <p:nvPr/>
          </p:nvCxnSpPr>
          <p:spPr bwMode="auto">
            <a:xfrm>
              <a:off x="2019300" y="6275189"/>
              <a:ext cx="266700" cy="0"/>
            </a:xfrm>
            <a:prstGeom prst="straightConnector1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</p:cxnSp>
      </p:grpSp>
      <p:grpSp>
        <p:nvGrpSpPr>
          <p:cNvPr id="21" name="Group 20"/>
          <p:cNvGrpSpPr/>
          <p:nvPr/>
        </p:nvGrpSpPr>
        <p:grpSpPr>
          <a:xfrm>
            <a:off x="3276600" y="3352800"/>
            <a:ext cx="2314575" cy="685800"/>
            <a:chOff x="3276600" y="3352800"/>
            <a:chExt cx="2314575" cy="685800"/>
          </a:xfrm>
        </p:grpSpPr>
        <p:sp>
          <p:nvSpPr>
            <p:cNvPr id="5" name="Rounded Rectangle 4"/>
            <p:cNvSpPr/>
            <p:nvPr/>
          </p:nvSpPr>
          <p:spPr bwMode="auto">
            <a:xfrm>
              <a:off x="3838575" y="3429000"/>
              <a:ext cx="1752600" cy="510778"/>
            </a:xfrm>
            <a:prstGeom prst="roundRect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rPr>
                <a:t>Provide the required information.</a:t>
              </a:r>
            </a:p>
          </p:txBody>
        </p:sp>
        <p:cxnSp>
          <p:nvCxnSpPr>
            <p:cNvPr id="15" name="Straight Arrow Connector 14"/>
            <p:cNvCxnSpPr>
              <a:stCxn id="5" idx="1"/>
            </p:cNvCxnSpPr>
            <p:nvPr/>
          </p:nvCxnSpPr>
          <p:spPr bwMode="auto">
            <a:xfrm flipH="1">
              <a:off x="3352800" y="3684389"/>
              <a:ext cx="485775" cy="0"/>
            </a:xfrm>
            <a:prstGeom prst="straightConnector1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</p:cxnSp>
        <p:cxnSp>
          <p:nvCxnSpPr>
            <p:cNvPr id="17" name="Straight Arrow Connector 16"/>
            <p:cNvCxnSpPr>
              <a:stCxn id="5" idx="1"/>
            </p:cNvCxnSpPr>
            <p:nvPr/>
          </p:nvCxnSpPr>
          <p:spPr bwMode="auto">
            <a:xfrm flipH="1" flipV="1">
              <a:off x="3276600" y="3352800"/>
              <a:ext cx="561975" cy="331589"/>
            </a:xfrm>
            <a:prstGeom prst="straightConnector1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</p:cxnSp>
        <p:cxnSp>
          <p:nvCxnSpPr>
            <p:cNvPr id="19" name="Straight Arrow Connector 18"/>
            <p:cNvCxnSpPr>
              <a:stCxn id="5" idx="1"/>
            </p:cNvCxnSpPr>
            <p:nvPr/>
          </p:nvCxnSpPr>
          <p:spPr bwMode="auto">
            <a:xfrm flipH="1">
              <a:off x="3352800" y="3684389"/>
              <a:ext cx="485775" cy="354211"/>
            </a:xfrm>
            <a:prstGeom prst="straightConnector1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</p:cxnSp>
      </p:grp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9B53E0-354A-45DE-B7B8-6363F0C9407E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7314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Pay.gov: Credit or Debit Card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4" y="1960716"/>
            <a:ext cx="8002585" cy="3804930"/>
          </a:xfrm>
        </p:spPr>
      </p:pic>
      <p:sp>
        <p:nvSpPr>
          <p:cNvPr id="7" name="Rounded Rectangle 6"/>
          <p:cNvSpPr/>
          <p:nvPr/>
        </p:nvSpPr>
        <p:spPr bwMode="auto">
          <a:xfrm>
            <a:off x="762000" y="2133600"/>
            <a:ext cx="3276600" cy="381000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723900" y="1692710"/>
            <a:ext cx="3352800" cy="306467"/>
          </a:xfrm>
          <a:prstGeom prst="roundRect">
            <a:avLst/>
          </a:prstGeom>
          <a:solidFill>
            <a:srgbClr val="FFFECF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solidFill>
                  <a:schemeClr val="bg2"/>
                </a:solidFill>
                <a:latin typeface="Arial" charset="0"/>
              </a:rPr>
              <a:t>Option 2 is for payment by credit or debit card.</a:t>
            </a:r>
            <a:endParaRPr kumimoji="0" lang="en-US" sz="120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57161" y="4800600"/>
            <a:ext cx="1952625" cy="510778"/>
            <a:chOff x="319087" y="5943600"/>
            <a:chExt cx="1952625" cy="510778"/>
          </a:xfrm>
        </p:grpSpPr>
        <p:sp>
          <p:nvSpPr>
            <p:cNvPr id="14" name="Rounded Rectangle 13"/>
            <p:cNvSpPr/>
            <p:nvPr/>
          </p:nvSpPr>
          <p:spPr bwMode="auto">
            <a:xfrm>
              <a:off x="319087" y="5943600"/>
              <a:ext cx="1676400" cy="510778"/>
            </a:xfrm>
            <a:prstGeom prst="roundRect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rPr>
                <a:t>Click here to proceed</a:t>
              </a:r>
              <a:r>
                <a:rPr kumimoji="0" lang="en-US" sz="1200" i="0" u="none" strike="noStrike" cap="none" normalizeH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rPr>
                <a:t> with payment.</a:t>
              </a:r>
              <a:endParaRPr kumimoji="0" lang="en-US" sz="120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endParaRPr>
            </a:p>
          </p:txBody>
        </p:sp>
        <p:cxnSp>
          <p:nvCxnSpPr>
            <p:cNvPr id="16" name="Straight Arrow Connector 15"/>
            <p:cNvCxnSpPr>
              <a:stCxn id="14" idx="3"/>
            </p:cNvCxnSpPr>
            <p:nvPr/>
          </p:nvCxnSpPr>
          <p:spPr bwMode="auto">
            <a:xfrm>
              <a:off x="1995487" y="6198989"/>
              <a:ext cx="276225" cy="0"/>
            </a:xfrm>
            <a:prstGeom prst="straightConnector1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</p:cxnSp>
      </p:grpSp>
      <p:grpSp>
        <p:nvGrpSpPr>
          <p:cNvPr id="24" name="Group 23"/>
          <p:cNvGrpSpPr/>
          <p:nvPr/>
        </p:nvGrpSpPr>
        <p:grpSpPr>
          <a:xfrm>
            <a:off x="3286125" y="2657475"/>
            <a:ext cx="2667000" cy="1371600"/>
            <a:chOff x="3276600" y="5292328"/>
            <a:chExt cx="2667000" cy="1371600"/>
          </a:xfrm>
        </p:grpSpPr>
        <p:sp>
          <p:nvSpPr>
            <p:cNvPr id="9" name="Rounded Rectangle 8"/>
            <p:cNvSpPr/>
            <p:nvPr/>
          </p:nvSpPr>
          <p:spPr bwMode="auto">
            <a:xfrm>
              <a:off x="4343400" y="5520928"/>
              <a:ext cx="1600200" cy="510778"/>
            </a:xfrm>
            <a:prstGeom prst="roundRect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rPr>
                <a:t>Provide</a:t>
              </a:r>
              <a:r>
                <a:rPr kumimoji="0" lang="en-US" sz="1200" i="0" u="none" strike="noStrike" cap="none" normalizeH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rPr>
                <a:t> the required information.</a:t>
              </a:r>
              <a:endParaRPr kumimoji="0" lang="en-US" sz="120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endParaRPr>
            </a:p>
          </p:txBody>
        </p:sp>
        <p:cxnSp>
          <p:nvCxnSpPr>
            <p:cNvPr id="19" name="Straight Arrow Connector 18"/>
            <p:cNvCxnSpPr>
              <a:stCxn id="9" idx="1"/>
            </p:cNvCxnSpPr>
            <p:nvPr/>
          </p:nvCxnSpPr>
          <p:spPr bwMode="auto">
            <a:xfrm flipH="1" flipV="1">
              <a:off x="3352800" y="5292328"/>
              <a:ext cx="990600" cy="483989"/>
            </a:xfrm>
            <a:prstGeom prst="straightConnector1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</p:cxnSp>
        <p:cxnSp>
          <p:nvCxnSpPr>
            <p:cNvPr id="21" name="Straight Arrow Connector 20"/>
            <p:cNvCxnSpPr>
              <a:stCxn id="9" idx="1"/>
            </p:cNvCxnSpPr>
            <p:nvPr/>
          </p:nvCxnSpPr>
          <p:spPr bwMode="auto">
            <a:xfrm flipH="1">
              <a:off x="3276600" y="5776317"/>
              <a:ext cx="1066800" cy="887611"/>
            </a:xfrm>
            <a:prstGeom prst="straightConnector1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</p:cxnSp>
        <p:cxnSp>
          <p:nvCxnSpPr>
            <p:cNvPr id="23" name="Straight Arrow Connector 22"/>
            <p:cNvCxnSpPr>
              <a:stCxn id="9" idx="1"/>
            </p:cNvCxnSpPr>
            <p:nvPr/>
          </p:nvCxnSpPr>
          <p:spPr bwMode="auto">
            <a:xfrm flipH="1">
              <a:off x="3352800" y="5776317"/>
              <a:ext cx="990600" cy="0"/>
            </a:xfrm>
            <a:prstGeom prst="straightConnector1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</p:cxnSp>
      </p:grp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9B53E0-354A-45DE-B7B8-6363F0C9407E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1671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Pay.gov: Authorizing the Payment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59471"/>
            <a:ext cx="7543800" cy="3906175"/>
          </a:xfrm>
        </p:spPr>
      </p:pic>
      <p:grpSp>
        <p:nvGrpSpPr>
          <p:cNvPr id="16" name="Group 15"/>
          <p:cNvGrpSpPr/>
          <p:nvPr/>
        </p:nvGrpSpPr>
        <p:grpSpPr>
          <a:xfrm>
            <a:off x="4114800" y="3733800"/>
            <a:ext cx="2514600" cy="306467"/>
            <a:chOff x="3867150" y="5638800"/>
            <a:chExt cx="2514600" cy="306467"/>
          </a:xfrm>
        </p:grpSpPr>
        <p:sp>
          <p:nvSpPr>
            <p:cNvPr id="3" name="Rounded Rectangle 2"/>
            <p:cNvSpPr/>
            <p:nvPr/>
          </p:nvSpPr>
          <p:spPr bwMode="auto">
            <a:xfrm>
              <a:off x="4400550" y="5638800"/>
              <a:ext cx="1981200" cy="306467"/>
            </a:xfrm>
            <a:prstGeom prst="roundRect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dirty="0" smtClean="0">
                  <a:solidFill>
                    <a:schemeClr val="bg2"/>
                  </a:solidFill>
                  <a:latin typeface="Arial" charset="0"/>
                </a:rPr>
                <a:t>Enter your email address.</a:t>
              </a:r>
              <a:endParaRPr kumimoji="0" lang="en-US" sz="120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endParaRPr>
            </a:p>
          </p:txBody>
        </p:sp>
        <p:cxnSp>
          <p:nvCxnSpPr>
            <p:cNvPr id="6" name="Straight Arrow Connector 5"/>
            <p:cNvCxnSpPr>
              <a:stCxn id="3" idx="1"/>
            </p:cNvCxnSpPr>
            <p:nvPr/>
          </p:nvCxnSpPr>
          <p:spPr bwMode="auto">
            <a:xfrm flipH="1" flipV="1">
              <a:off x="3867150" y="5638800"/>
              <a:ext cx="533400" cy="153234"/>
            </a:xfrm>
            <a:prstGeom prst="straightConnector1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</p:cxnSp>
        <p:cxnSp>
          <p:nvCxnSpPr>
            <p:cNvPr id="8" name="Straight Arrow Connector 7"/>
            <p:cNvCxnSpPr>
              <a:stCxn id="3" idx="1"/>
            </p:cNvCxnSpPr>
            <p:nvPr/>
          </p:nvCxnSpPr>
          <p:spPr bwMode="auto">
            <a:xfrm flipH="1">
              <a:off x="3867150" y="5792034"/>
              <a:ext cx="533400" cy="84893"/>
            </a:xfrm>
            <a:prstGeom prst="straightConnector1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</p:cxnSp>
      </p:grpSp>
      <p:grpSp>
        <p:nvGrpSpPr>
          <p:cNvPr id="15" name="Group 14"/>
          <p:cNvGrpSpPr/>
          <p:nvPr/>
        </p:nvGrpSpPr>
        <p:grpSpPr>
          <a:xfrm>
            <a:off x="228600" y="4565283"/>
            <a:ext cx="2286000" cy="510778"/>
            <a:chOff x="304800" y="5403483"/>
            <a:chExt cx="2286000" cy="510778"/>
          </a:xfrm>
        </p:grpSpPr>
        <p:sp>
          <p:nvSpPr>
            <p:cNvPr id="9" name="Rounded Rectangle 8"/>
            <p:cNvSpPr/>
            <p:nvPr/>
          </p:nvSpPr>
          <p:spPr bwMode="auto">
            <a:xfrm>
              <a:off x="304800" y="5403483"/>
              <a:ext cx="1828800" cy="510778"/>
            </a:xfrm>
            <a:prstGeom prst="roundRect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rPr>
                <a:t>Click here to complete the transaction.</a:t>
              </a:r>
            </a:p>
          </p:txBody>
        </p:sp>
        <p:cxnSp>
          <p:nvCxnSpPr>
            <p:cNvPr id="11" name="Straight Arrow Connector 10"/>
            <p:cNvCxnSpPr>
              <a:stCxn id="9" idx="3"/>
            </p:cNvCxnSpPr>
            <p:nvPr/>
          </p:nvCxnSpPr>
          <p:spPr bwMode="auto">
            <a:xfrm>
              <a:off x="2133600" y="5658872"/>
              <a:ext cx="457200" cy="0"/>
            </a:xfrm>
            <a:prstGeom prst="straightConnector1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</p:cxnSp>
      </p:grpSp>
      <p:grpSp>
        <p:nvGrpSpPr>
          <p:cNvPr id="17" name="Group 16"/>
          <p:cNvGrpSpPr/>
          <p:nvPr/>
        </p:nvGrpSpPr>
        <p:grpSpPr>
          <a:xfrm>
            <a:off x="4876800" y="4267200"/>
            <a:ext cx="2209800" cy="510778"/>
            <a:chOff x="4572000" y="5562600"/>
            <a:chExt cx="2209800" cy="510778"/>
          </a:xfrm>
        </p:grpSpPr>
        <p:sp>
          <p:nvSpPr>
            <p:cNvPr id="12" name="Rounded Rectangle 11"/>
            <p:cNvSpPr/>
            <p:nvPr/>
          </p:nvSpPr>
          <p:spPr bwMode="auto">
            <a:xfrm>
              <a:off x="5029200" y="5562600"/>
              <a:ext cx="1752600" cy="510778"/>
            </a:xfrm>
            <a:prstGeom prst="roundRect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rPr>
                <a:t>Check this box to authorize the charge.</a:t>
              </a:r>
            </a:p>
          </p:txBody>
        </p:sp>
        <p:cxnSp>
          <p:nvCxnSpPr>
            <p:cNvPr id="14" name="Straight Arrow Connector 13"/>
            <p:cNvCxnSpPr>
              <a:stCxn id="12" idx="1"/>
            </p:cNvCxnSpPr>
            <p:nvPr/>
          </p:nvCxnSpPr>
          <p:spPr bwMode="auto">
            <a:xfrm flipH="1">
              <a:off x="4572000" y="5817989"/>
              <a:ext cx="457200" cy="0"/>
            </a:xfrm>
            <a:prstGeom prst="straightConnector1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</p:cxnSp>
      </p:grp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9B53E0-354A-45DE-B7B8-6363F0C9407E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2713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Paying with a Copyright Office Deposit Account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4" y="1960716"/>
            <a:ext cx="8002585" cy="3804930"/>
          </a:xfrm>
        </p:spPr>
      </p:pic>
      <p:cxnSp>
        <p:nvCxnSpPr>
          <p:cNvPr id="7" name="Straight Arrow Connector 6"/>
          <p:cNvCxnSpPr/>
          <p:nvPr/>
        </p:nvCxnSpPr>
        <p:spPr bwMode="auto">
          <a:xfrm flipV="1">
            <a:off x="-865414" y="2819400"/>
            <a:ext cx="0" cy="560189"/>
          </a:xfrm>
          <a:prstGeom prst="straightConnector1">
            <a:avLst/>
          </a:prstGeom>
          <a:solidFill>
            <a:srgbClr val="FFFECF"/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</p:cxnSp>
      <p:grpSp>
        <p:nvGrpSpPr>
          <p:cNvPr id="14" name="Group 13"/>
          <p:cNvGrpSpPr/>
          <p:nvPr/>
        </p:nvGrpSpPr>
        <p:grpSpPr>
          <a:xfrm>
            <a:off x="3276600" y="2819400"/>
            <a:ext cx="3124200" cy="891778"/>
            <a:chOff x="3276600" y="2819400"/>
            <a:chExt cx="3124200" cy="891778"/>
          </a:xfrm>
        </p:grpSpPr>
        <p:sp>
          <p:nvSpPr>
            <p:cNvPr id="11" name="Rounded Rectangle 10"/>
            <p:cNvSpPr/>
            <p:nvPr/>
          </p:nvSpPr>
          <p:spPr bwMode="auto">
            <a:xfrm>
              <a:off x="3276600" y="3200400"/>
              <a:ext cx="3124200" cy="510778"/>
            </a:xfrm>
            <a:prstGeom prst="roundRect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kumimoji="0" lang="en-US" sz="1200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rPr>
                <a:t>If</a:t>
              </a:r>
              <a:r>
                <a:rPr kumimoji="0" lang="en-US" sz="1200" i="0" u="none" strike="noStrike" cap="none" normalizeH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rPr>
                <a:t> </a:t>
              </a:r>
              <a:r>
                <a:rPr lang="en-US" sz="1200" dirty="0" smtClean="0">
                  <a:solidFill>
                    <a:schemeClr val="bg2"/>
                  </a:solidFill>
                  <a:latin typeface="Arial" charset="0"/>
                </a:rPr>
                <a:t>you maintain a Copyright Office Deposit Account, cl</a:t>
              </a:r>
              <a:r>
                <a:rPr kumimoji="0" lang="en-US" sz="1200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rPr>
                <a:t>ick “Pay</a:t>
              </a:r>
              <a:r>
                <a:rPr kumimoji="0" lang="en-US" sz="1200" i="0" u="none" strike="noStrike" cap="none" normalizeH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rPr>
                <a:t> </a:t>
              </a:r>
              <a:r>
                <a:rPr kumimoji="0" lang="en-US" sz="1200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rPr>
                <a:t>– Deposit</a:t>
              </a:r>
              <a:r>
                <a:rPr kumimoji="0" lang="en-US" sz="1200" i="0" u="none" strike="noStrike" cap="none" normalizeH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rPr>
                <a:t> Acct” to pay.</a:t>
              </a:r>
              <a:endParaRPr kumimoji="0" lang="en-US" sz="120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 bwMode="auto">
            <a:xfrm flipV="1">
              <a:off x="4838700" y="2819400"/>
              <a:ext cx="0" cy="381000"/>
            </a:xfrm>
            <a:prstGeom prst="straightConnector1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</p:cxnSp>
      </p:grp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9B53E0-354A-45DE-B7B8-6363F0C9407E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2399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Paying with a Copyright Office Deposit Account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3" y="1960716"/>
            <a:ext cx="8002587" cy="3804930"/>
          </a:xfrm>
        </p:spPr>
      </p:pic>
      <p:grpSp>
        <p:nvGrpSpPr>
          <p:cNvPr id="13" name="Group 12"/>
          <p:cNvGrpSpPr/>
          <p:nvPr/>
        </p:nvGrpSpPr>
        <p:grpSpPr>
          <a:xfrm>
            <a:off x="5943600" y="4495800"/>
            <a:ext cx="2438400" cy="867489"/>
            <a:chOff x="5105400" y="5638800"/>
            <a:chExt cx="2438400" cy="867489"/>
          </a:xfrm>
        </p:grpSpPr>
        <p:sp>
          <p:nvSpPr>
            <p:cNvPr id="3" name="Rounded Rectangle 2"/>
            <p:cNvSpPr/>
            <p:nvPr/>
          </p:nvSpPr>
          <p:spPr bwMode="auto">
            <a:xfrm>
              <a:off x="5105400" y="5791200"/>
              <a:ext cx="1676400" cy="715089"/>
            </a:xfrm>
            <a:prstGeom prst="roundRect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dirty="0" smtClean="0">
                  <a:solidFill>
                    <a:schemeClr val="bg2"/>
                  </a:solidFill>
                  <a:latin typeface="Arial" charset="0"/>
                </a:rPr>
                <a:t>Click the “Pay” button to select  the account to charge.</a:t>
              </a:r>
              <a:endParaRPr kumimoji="0" lang="en-US" sz="120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endParaRPr>
            </a:p>
          </p:txBody>
        </p:sp>
        <p:cxnSp>
          <p:nvCxnSpPr>
            <p:cNvPr id="12" name="Straight Arrow Connector 11"/>
            <p:cNvCxnSpPr>
              <a:stCxn id="3" idx="3"/>
            </p:cNvCxnSpPr>
            <p:nvPr/>
          </p:nvCxnSpPr>
          <p:spPr bwMode="auto">
            <a:xfrm flipV="1">
              <a:off x="6781800" y="5638800"/>
              <a:ext cx="762000" cy="509945"/>
            </a:xfrm>
            <a:prstGeom prst="straightConnector1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</p:cxnSp>
      </p:grp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9B53E0-354A-45DE-B7B8-6363F0C9407E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2689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Which claims can be filed online…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following can also be filed in </a:t>
            </a:r>
            <a:r>
              <a:rPr lang="en-US" dirty="0" err="1" smtClean="0"/>
              <a:t>eCO</a:t>
            </a:r>
            <a:r>
              <a:rPr lang="en-US" dirty="0" smtClean="0"/>
              <a:t> (not demonstrated in this tutorial):</a:t>
            </a:r>
            <a:endParaRPr lang="en-US" dirty="0"/>
          </a:p>
          <a:p>
            <a:pPr lvl="1">
              <a:spcBef>
                <a:spcPts val="600"/>
              </a:spcBef>
            </a:pPr>
            <a:r>
              <a:rPr lang="en-US" dirty="0"/>
              <a:t>Group of Serial Issues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Group of Newspaper Issues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Group of Newsletter </a:t>
            </a:r>
            <a:r>
              <a:rPr lang="en-US" dirty="0" smtClean="0"/>
              <a:t>Issues</a:t>
            </a:r>
          </a:p>
          <a:p>
            <a:r>
              <a:rPr lang="en-US" smtClean="0"/>
              <a:t>Applications </a:t>
            </a:r>
            <a:r>
              <a:rPr lang="en-US" dirty="0"/>
              <a:t>not listed above must be completed on paper and mailed to the Copyright Office with the appropriate fee and copy of the work.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9B53E0-354A-45DE-B7B8-6363F0C9407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46389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Paying with a Copyright Office Deposit Account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3" y="1960716"/>
            <a:ext cx="8002587" cy="3804930"/>
          </a:xfrm>
        </p:spPr>
      </p:pic>
      <p:grpSp>
        <p:nvGrpSpPr>
          <p:cNvPr id="9" name="Group 8"/>
          <p:cNvGrpSpPr/>
          <p:nvPr/>
        </p:nvGrpSpPr>
        <p:grpSpPr>
          <a:xfrm>
            <a:off x="990600" y="3429000"/>
            <a:ext cx="1828800" cy="916067"/>
            <a:chOff x="1219200" y="5411867"/>
            <a:chExt cx="1828800" cy="916067"/>
          </a:xfrm>
        </p:grpSpPr>
        <p:sp>
          <p:nvSpPr>
            <p:cNvPr id="6" name="Rounded Rectangle 5"/>
            <p:cNvSpPr/>
            <p:nvPr/>
          </p:nvSpPr>
          <p:spPr bwMode="auto">
            <a:xfrm>
              <a:off x="1219200" y="5715000"/>
              <a:ext cx="1828800" cy="612934"/>
            </a:xfrm>
            <a:prstGeom prst="roundRect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rPr>
                <a:t>Click “OK” to proceed.</a:t>
              </a: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dirty="0" smtClean="0">
                  <a:solidFill>
                    <a:schemeClr val="bg2"/>
                  </a:solidFill>
                  <a:latin typeface="Arial" charset="0"/>
                </a:rPr>
                <a:t>(CLICK ONLY ONCE!)</a:t>
              </a:r>
              <a:endParaRPr kumimoji="0" lang="en-US" sz="120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endParaRPr>
            </a:p>
          </p:txBody>
        </p:sp>
        <p:cxnSp>
          <p:nvCxnSpPr>
            <p:cNvPr id="8" name="Straight Arrow Connector 7"/>
            <p:cNvCxnSpPr>
              <a:stCxn id="6" idx="0"/>
            </p:cNvCxnSpPr>
            <p:nvPr/>
          </p:nvCxnSpPr>
          <p:spPr bwMode="auto">
            <a:xfrm flipV="1">
              <a:off x="2133600" y="5411867"/>
              <a:ext cx="0" cy="303133"/>
            </a:xfrm>
            <a:prstGeom prst="straightConnector1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</p:cxnSp>
      </p:grp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9B53E0-354A-45DE-B7B8-6363F0C9407E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8073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Submission Confirmation	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4" y="1960716"/>
            <a:ext cx="8002585" cy="3804930"/>
          </a:xfrm>
        </p:spPr>
      </p:pic>
      <p:sp>
        <p:nvSpPr>
          <p:cNvPr id="3" name="Rounded Rectangle 2"/>
          <p:cNvSpPr/>
          <p:nvPr/>
        </p:nvSpPr>
        <p:spPr bwMode="auto">
          <a:xfrm>
            <a:off x="3505200" y="2286000"/>
            <a:ext cx="3048000" cy="381000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3429000" y="4495800"/>
            <a:ext cx="3886200" cy="1021556"/>
          </a:xfrm>
          <a:prstGeom prst="roundRect">
            <a:avLst/>
          </a:prstGeom>
          <a:solidFill>
            <a:srgbClr val="FFFECF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solidFill>
                  <a:schemeClr val="bg2"/>
                </a:solidFill>
                <a:latin typeface="Arial" charset="0"/>
              </a:rPr>
              <a:t>After payment is confirmed, you must send a copy of your work to complete the submission process.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200" dirty="0" smtClean="0">
                <a:solidFill>
                  <a:schemeClr val="bg2"/>
                </a:solidFill>
                <a:latin typeface="Arial" charset="0"/>
              </a:rPr>
              <a:t>(You </a:t>
            </a:r>
            <a:r>
              <a:rPr lang="en-US" sz="1200" dirty="0">
                <a:solidFill>
                  <a:schemeClr val="bg2"/>
                </a:solidFill>
                <a:latin typeface="Arial" charset="0"/>
              </a:rPr>
              <a:t>will receive an email confirming receipt of your application and </a:t>
            </a:r>
            <a:r>
              <a:rPr lang="en-US" sz="1200" dirty="0" smtClean="0">
                <a:solidFill>
                  <a:schemeClr val="bg2"/>
                </a:solidFill>
                <a:latin typeface="Arial" charset="0"/>
              </a:rPr>
              <a:t>payment.)</a:t>
            </a:r>
            <a:endParaRPr kumimoji="0" lang="en-US" sz="120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6781800" y="2971800"/>
            <a:ext cx="1600200" cy="850520"/>
            <a:chOff x="6781800" y="2971800"/>
            <a:chExt cx="1600200" cy="850520"/>
          </a:xfrm>
        </p:grpSpPr>
        <p:sp>
          <p:nvSpPr>
            <p:cNvPr id="8" name="Rounded Rectangle 7"/>
            <p:cNvSpPr/>
            <p:nvPr/>
          </p:nvSpPr>
          <p:spPr bwMode="auto">
            <a:xfrm>
              <a:off x="6781800" y="3311542"/>
              <a:ext cx="1600200" cy="510778"/>
            </a:xfrm>
            <a:prstGeom prst="roundRect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rPr>
                <a:t>Click here to send a copy of your</a:t>
              </a:r>
              <a:r>
                <a:rPr kumimoji="0" lang="en-US" sz="1200" i="0" u="none" strike="noStrike" cap="none" normalizeH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rPr>
                <a:t> work.</a:t>
              </a:r>
              <a:endParaRPr kumimoji="0" lang="en-US" sz="120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endParaRPr>
            </a:p>
          </p:txBody>
        </p:sp>
        <p:cxnSp>
          <p:nvCxnSpPr>
            <p:cNvPr id="17" name="Straight Arrow Connector 16"/>
            <p:cNvCxnSpPr>
              <a:stCxn id="8" idx="0"/>
            </p:cNvCxnSpPr>
            <p:nvPr/>
          </p:nvCxnSpPr>
          <p:spPr bwMode="auto">
            <a:xfrm flipV="1">
              <a:off x="7581900" y="2971800"/>
              <a:ext cx="0" cy="339742"/>
            </a:xfrm>
            <a:prstGeom prst="straightConnector1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</p:cxnSp>
      </p:grp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9B53E0-354A-45DE-B7B8-6363F0C9407E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2711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Sending a Copy of Your Work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63" y="2005444"/>
            <a:ext cx="8002587" cy="3590062"/>
          </a:xfrm>
        </p:spPr>
      </p:pic>
      <p:grpSp>
        <p:nvGrpSpPr>
          <p:cNvPr id="6" name="Group 5"/>
          <p:cNvGrpSpPr/>
          <p:nvPr/>
        </p:nvGrpSpPr>
        <p:grpSpPr>
          <a:xfrm>
            <a:off x="4953000" y="1847487"/>
            <a:ext cx="3733800" cy="3201639"/>
            <a:chOff x="3810000" y="1550486"/>
            <a:chExt cx="3886200" cy="3259305"/>
          </a:xfrm>
        </p:grpSpPr>
        <p:sp>
          <p:nvSpPr>
            <p:cNvPr id="8" name="Text Box 58"/>
            <p:cNvSpPr txBox="1">
              <a:spLocks noChangeArrowheads="1"/>
            </p:cNvSpPr>
            <p:nvPr/>
          </p:nvSpPr>
          <p:spPr bwMode="auto">
            <a:xfrm>
              <a:off x="3810000" y="1550486"/>
              <a:ext cx="3886200" cy="2819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EC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lIns="182880" rIns="182880" anchor="ctr">
              <a:spAutoFit/>
            </a:bodyPr>
            <a:lstStyle/>
            <a:p>
              <a:endParaRPr lang="en-US" altLang="en-US" sz="1200" b="0" dirty="0">
                <a:solidFill>
                  <a:schemeClr val="bg2"/>
                </a:solidFill>
              </a:endParaRPr>
            </a:p>
          </p:txBody>
        </p:sp>
        <p:sp>
          <p:nvSpPr>
            <p:cNvPr id="9" name="Text Box 59"/>
            <p:cNvSpPr txBox="1">
              <a:spLocks noChangeArrowheads="1"/>
            </p:cNvSpPr>
            <p:nvPr/>
          </p:nvSpPr>
          <p:spPr bwMode="auto">
            <a:xfrm>
              <a:off x="3810000" y="4527803"/>
              <a:ext cx="3886200" cy="2819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EC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lIns="182880" rIns="182880" anchor="ctr">
              <a:spAutoFit/>
            </a:bodyPr>
            <a:lstStyle/>
            <a:p>
              <a:endParaRPr lang="en-US" altLang="en-US" sz="1200" b="0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133600" y="2530818"/>
            <a:ext cx="6248400" cy="1225868"/>
            <a:chOff x="2133600" y="2530818"/>
            <a:chExt cx="6248400" cy="1225868"/>
          </a:xfrm>
        </p:grpSpPr>
        <p:sp>
          <p:nvSpPr>
            <p:cNvPr id="7" name="Rounded Rectangle 6"/>
            <p:cNvSpPr/>
            <p:nvPr/>
          </p:nvSpPr>
          <p:spPr bwMode="auto">
            <a:xfrm>
              <a:off x="5410200" y="2530818"/>
              <a:ext cx="2971800" cy="1225868"/>
            </a:xfrm>
            <a:prstGeom prst="roundRect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kumimoji="0" lang="en-US" sz="1200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rPr>
                <a:t>Please </a:t>
              </a:r>
              <a:r>
                <a:rPr lang="en-US" sz="1200" dirty="0" smtClean="0">
                  <a:solidFill>
                    <a:schemeClr val="bg2"/>
                  </a:solidFill>
                  <a:latin typeface="Arial" charset="0"/>
                </a:rPr>
                <a:t>review </a:t>
              </a:r>
              <a:r>
                <a:rPr lang="en-US" sz="1200" dirty="0">
                  <a:solidFill>
                    <a:schemeClr val="bg2"/>
                  </a:solidFill>
                  <a:latin typeface="Arial" charset="0"/>
                </a:rPr>
                <a:t>the screen instructions </a:t>
              </a:r>
              <a:r>
                <a:rPr lang="en-US" sz="1200" dirty="0" smtClean="0">
                  <a:solidFill>
                    <a:schemeClr val="bg2"/>
                  </a:solidFill>
                  <a:latin typeface="Arial" charset="0"/>
                </a:rPr>
                <a:t>b</a:t>
              </a:r>
              <a:r>
                <a:rPr kumimoji="0" lang="en-US" sz="1200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rPr>
                <a:t>efore uploading </a:t>
              </a:r>
              <a:r>
                <a:rPr kumimoji="0" lang="en-US" sz="1200" i="0" u="none" strike="noStrike" cap="none" normalizeH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rPr>
                <a:t>your </a:t>
              </a:r>
              <a:r>
                <a:rPr lang="en-US" sz="1200" dirty="0" smtClean="0">
                  <a:solidFill>
                    <a:schemeClr val="bg2"/>
                  </a:solidFill>
                  <a:latin typeface="Arial" charset="0"/>
                </a:rPr>
                <a:t>work.  </a:t>
              </a:r>
            </a:p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1200" dirty="0" smtClean="0">
                  <a:solidFill>
                    <a:schemeClr val="bg2"/>
                  </a:solidFill>
                  <a:latin typeface="Arial" charset="0"/>
                </a:rPr>
                <a:t>Click </a:t>
              </a:r>
              <a:r>
                <a:rPr lang="en-US" sz="1200" dirty="0">
                  <a:solidFill>
                    <a:schemeClr val="bg2"/>
                  </a:solidFill>
                  <a:latin typeface="Arial" charset="0"/>
                </a:rPr>
                <a:t>the blue </a:t>
              </a:r>
              <a:r>
                <a:rPr lang="en-US" sz="1200" dirty="0" smtClean="0">
                  <a:solidFill>
                    <a:schemeClr val="bg2"/>
                  </a:solidFill>
                  <a:latin typeface="Arial" charset="0"/>
                </a:rPr>
                <a:t>links for helpful information about copy requirements and file type and size limitations.</a:t>
              </a:r>
              <a:endParaRPr kumimoji="0" lang="en-US" sz="120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endParaRPr>
            </a:p>
          </p:txBody>
        </p:sp>
        <p:cxnSp>
          <p:nvCxnSpPr>
            <p:cNvPr id="21" name="Straight Arrow Connector 20"/>
            <p:cNvCxnSpPr>
              <a:stCxn id="7" idx="1"/>
            </p:cNvCxnSpPr>
            <p:nvPr/>
          </p:nvCxnSpPr>
          <p:spPr bwMode="auto">
            <a:xfrm flipH="1">
              <a:off x="2133600" y="3143752"/>
              <a:ext cx="3276600" cy="0"/>
            </a:xfrm>
            <a:prstGeom prst="straightConnector1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</p:cxnSp>
        <p:cxnSp>
          <p:nvCxnSpPr>
            <p:cNvPr id="23" name="Straight Arrow Connector 22"/>
            <p:cNvCxnSpPr/>
            <p:nvPr/>
          </p:nvCxnSpPr>
          <p:spPr bwMode="auto">
            <a:xfrm flipH="1" flipV="1">
              <a:off x="3276600" y="2819400"/>
              <a:ext cx="2133600" cy="324351"/>
            </a:xfrm>
            <a:prstGeom prst="straightConnector1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</p:cxnSp>
        <p:cxnSp>
          <p:nvCxnSpPr>
            <p:cNvPr id="25" name="Straight Arrow Connector 24"/>
            <p:cNvCxnSpPr>
              <a:stCxn id="7" idx="1"/>
            </p:cNvCxnSpPr>
            <p:nvPr/>
          </p:nvCxnSpPr>
          <p:spPr bwMode="auto">
            <a:xfrm flipH="1" flipV="1">
              <a:off x="4419600" y="2530818"/>
              <a:ext cx="990600" cy="612934"/>
            </a:xfrm>
            <a:prstGeom prst="straightConnector1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</p:cxnSp>
      </p:grpSp>
      <p:sp>
        <p:nvSpPr>
          <p:cNvPr id="17" name="Rounded Rectangle 16"/>
          <p:cNvSpPr/>
          <p:nvPr/>
        </p:nvSpPr>
        <p:spPr bwMode="auto">
          <a:xfrm>
            <a:off x="1857375" y="4034535"/>
            <a:ext cx="3048000" cy="510778"/>
          </a:xfrm>
          <a:prstGeom prst="roundRect">
            <a:avLst/>
          </a:prstGeom>
          <a:solidFill>
            <a:srgbClr val="FFFECF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The application(s) you just</a:t>
            </a:r>
            <a:r>
              <a:rPr kumimoji="0" lang="en-US" sz="1200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 submitted with payment will be listed on this screen.</a:t>
            </a:r>
            <a:endParaRPr kumimoji="0" lang="en-US" sz="120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9B53E0-354A-45DE-B7B8-6363F0C9407E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9486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Uploading a </a:t>
            </a:r>
            <a:r>
              <a:rPr lang="en-US" dirty="0"/>
              <a:t>Copy of Your Work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63" y="2005444"/>
            <a:ext cx="8002587" cy="3590062"/>
          </a:xfrm>
        </p:spPr>
      </p:pic>
      <p:grpSp>
        <p:nvGrpSpPr>
          <p:cNvPr id="6" name="Group 5"/>
          <p:cNvGrpSpPr/>
          <p:nvPr/>
        </p:nvGrpSpPr>
        <p:grpSpPr>
          <a:xfrm>
            <a:off x="4953000" y="1847487"/>
            <a:ext cx="3733800" cy="3201639"/>
            <a:chOff x="3810000" y="1550486"/>
            <a:chExt cx="3886200" cy="3259305"/>
          </a:xfrm>
        </p:grpSpPr>
        <p:sp>
          <p:nvSpPr>
            <p:cNvPr id="8" name="Text Box 58"/>
            <p:cNvSpPr txBox="1">
              <a:spLocks noChangeArrowheads="1"/>
            </p:cNvSpPr>
            <p:nvPr/>
          </p:nvSpPr>
          <p:spPr bwMode="auto">
            <a:xfrm>
              <a:off x="3810000" y="1550486"/>
              <a:ext cx="3886200" cy="2819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EC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lIns="182880" rIns="182880" anchor="ctr">
              <a:spAutoFit/>
            </a:bodyPr>
            <a:lstStyle/>
            <a:p>
              <a:endParaRPr lang="en-US" altLang="en-US" sz="1200" b="0" dirty="0">
                <a:solidFill>
                  <a:schemeClr val="bg2"/>
                </a:solidFill>
              </a:endParaRPr>
            </a:p>
          </p:txBody>
        </p:sp>
        <p:sp>
          <p:nvSpPr>
            <p:cNvPr id="9" name="Text Box 59"/>
            <p:cNvSpPr txBox="1">
              <a:spLocks noChangeArrowheads="1"/>
            </p:cNvSpPr>
            <p:nvPr/>
          </p:nvSpPr>
          <p:spPr bwMode="auto">
            <a:xfrm>
              <a:off x="3810000" y="4527803"/>
              <a:ext cx="3886200" cy="2819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EC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lIns="182880" rIns="182880" anchor="ctr">
              <a:spAutoFit/>
            </a:bodyPr>
            <a:lstStyle/>
            <a:p>
              <a:endParaRPr lang="en-US" altLang="en-US" sz="1200" b="0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324100" y="2429692"/>
            <a:ext cx="1600200" cy="1159589"/>
            <a:chOff x="3124200" y="2590800"/>
            <a:chExt cx="1600200" cy="1159589"/>
          </a:xfrm>
        </p:grpSpPr>
        <p:sp>
          <p:nvSpPr>
            <p:cNvPr id="12" name="Rounded Rectangle 11"/>
            <p:cNvSpPr/>
            <p:nvPr/>
          </p:nvSpPr>
          <p:spPr bwMode="auto">
            <a:xfrm>
              <a:off x="3124200" y="2590800"/>
              <a:ext cx="1600200" cy="715089"/>
            </a:xfrm>
            <a:prstGeom prst="roundRect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rPr>
                <a:t>Click here to u</a:t>
              </a:r>
              <a:r>
                <a:rPr kumimoji="0" lang="en-US" sz="1200" i="0" u="none" strike="noStrike" cap="none" normalizeH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rPr>
                <a:t>ploa</a:t>
              </a:r>
              <a:r>
                <a:rPr kumimoji="0" lang="en-US" sz="1200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rPr>
                <a:t>d an electronic copy of your</a:t>
              </a:r>
              <a:r>
                <a:rPr kumimoji="0" lang="en-US" sz="1200" i="0" u="none" strike="noStrike" cap="none" normalizeH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rPr>
                <a:t> work(s).</a:t>
              </a:r>
              <a:endParaRPr kumimoji="0" lang="en-US" sz="120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endParaRPr>
            </a:p>
          </p:txBody>
        </p:sp>
        <p:cxnSp>
          <p:nvCxnSpPr>
            <p:cNvPr id="13" name="Straight Arrow Connector 12"/>
            <p:cNvCxnSpPr>
              <a:stCxn id="12" idx="2"/>
            </p:cNvCxnSpPr>
            <p:nvPr/>
          </p:nvCxnSpPr>
          <p:spPr bwMode="auto">
            <a:xfrm>
              <a:off x="3924300" y="3305889"/>
              <a:ext cx="0" cy="444500"/>
            </a:xfrm>
            <a:prstGeom prst="straightConnector1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</p:cxnSp>
      </p:grpSp>
      <p:grpSp>
        <p:nvGrpSpPr>
          <p:cNvPr id="14" name="Group 13"/>
          <p:cNvGrpSpPr/>
          <p:nvPr/>
        </p:nvGrpSpPr>
        <p:grpSpPr>
          <a:xfrm>
            <a:off x="762000" y="3657601"/>
            <a:ext cx="1752600" cy="1143101"/>
            <a:chOff x="762000" y="3657601"/>
            <a:chExt cx="1752600" cy="1143101"/>
          </a:xfrm>
        </p:grpSpPr>
        <p:sp>
          <p:nvSpPr>
            <p:cNvPr id="15" name="Rounded Rectangle 14"/>
            <p:cNvSpPr/>
            <p:nvPr/>
          </p:nvSpPr>
          <p:spPr bwMode="auto">
            <a:xfrm>
              <a:off x="762000" y="4085613"/>
              <a:ext cx="1752600" cy="715089"/>
            </a:xfrm>
            <a:prstGeom prst="roundRect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chemeClr val="bg2"/>
                  </a:solidFill>
                  <a:latin typeface="Arial" charset="0"/>
                </a:rPr>
                <a:t>C</a:t>
              </a:r>
              <a:r>
                <a:rPr lang="en-US" sz="1200" dirty="0" smtClean="0">
                  <a:solidFill>
                    <a:schemeClr val="bg2"/>
                  </a:solidFill>
                  <a:latin typeface="Arial" charset="0"/>
                </a:rPr>
                <a:t>lick the “Title</a:t>
              </a:r>
              <a:r>
                <a:rPr lang="en-US" sz="1200" dirty="0">
                  <a:solidFill>
                    <a:schemeClr val="bg2"/>
                  </a:solidFill>
                  <a:latin typeface="Arial" charset="0"/>
                </a:rPr>
                <a:t>” </a:t>
              </a:r>
              <a:r>
                <a:rPr lang="en-US" sz="1200" dirty="0" smtClean="0">
                  <a:solidFill>
                    <a:schemeClr val="bg2"/>
                  </a:solidFill>
                  <a:latin typeface="Arial" charset="0"/>
                </a:rPr>
                <a:t>link to see all the titles you entered (optional).</a:t>
              </a:r>
              <a:endParaRPr kumimoji="0" lang="en-US" sz="120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endParaRPr>
            </a:p>
          </p:txBody>
        </p:sp>
        <p:cxnSp>
          <p:nvCxnSpPr>
            <p:cNvPr id="16" name="Straight Arrow Connector 15"/>
            <p:cNvCxnSpPr>
              <a:stCxn id="15" idx="0"/>
            </p:cNvCxnSpPr>
            <p:nvPr/>
          </p:nvCxnSpPr>
          <p:spPr bwMode="auto">
            <a:xfrm flipH="1" flipV="1">
              <a:off x="1066800" y="3657601"/>
              <a:ext cx="571500" cy="428012"/>
            </a:xfrm>
            <a:prstGeom prst="straightConnector1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</p:cxnSp>
      </p:grpSp>
      <p:sp>
        <p:nvSpPr>
          <p:cNvPr id="17" name="Rectangle 55"/>
          <p:cNvSpPr>
            <a:spLocks noChangeArrowheads="1"/>
          </p:cNvSpPr>
          <p:nvPr/>
        </p:nvSpPr>
        <p:spPr bwMode="auto">
          <a:xfrm>
            <a:off x="4953000" y="1524000"/>
            <a:ext cx="3733800" cy="4048235"/>
          </a:xfrm>
          <a:prstGeom prst="rect">
            <a:avLst/>
          </a:prstGeom>
          <a:solidFill>
            <a:schemeClr val="folHlink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2880" tIns="822960" rIns="182880" bIns="1371600">
            <a:spAutoFit/>
          </a:bodyPr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-80" charset="0"/>
              </a:defRPr>
            </a:lvl1pPr>
            <a:lvl2pPr marL="9144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-80" charset="0"/>
              </a:defRPr>
            </a:lvl2pPr>
            <a:lvl3pPr marL="13716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-80" charset="0"/>
              </a:defRPr>
            </a:lvl3pPr>
            <a:lvl4pPr marL="18288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-80" charset="0"/>
              </a:defRPr>
            </a:lvl4pPr>
            <a:lvl5pPr marL="22860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-80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0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0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0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0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buFont typeface="Arial" charset="0"/>
              <a:buAutoNum type="arabicPeriod"/>
            </a:pPr>
            <a:r>
              <a:rPr lang="en-US" altLang="en-US" sz="1200" b="0" dirty="0">
                <a:solidFill>
                  <a:schemeClr val="bg2"/>
                </a:solidFill>
                <a:latin typeface="Arial" charset="0"/>
              </a:rPr>
              <a:t>Unpublished work</a:t>
            </a:r>
          </a:p>
          <a:p>
            <a:pPr>
              <a:lnSpc>
                <a:spcPct val="110000"/>
              </a:lnSpc>
              <a:spcBef>
                <a:spcPct val="50000"/>
              </a:spcBef>
              <a:buFont typeface="Arial" charset="0"/>
              <a:buAutoNum type="arabicPeriod"/>
            </a:pPr>
            <a:r>
              <a:rPr lang="en-US" altLang="en-US" sz="1200" b="0" dirty="0">
                <a:solidFill>
                  <a:schemeClr val="bg2"/>
                </a:solidFill>
                <a:latin typeface="Arial" charset="0"/>
              </a:rPr>
              <a:t>Work published only electronically</a:t>
            </a:r>
          </a:p>
          <a:p>
            <a:pPr>
              <a:lnSpc>
                <a:spcPct val="110000"/>
              </a:lnSpc>
              <a:spcBef>
                <a:spcPct val="50000"/>
              </a:spcBef>
              <a:buFont typeface="Arial" charset="0"/>
              <a:buAutoNum type="arabicPeriod"/>
            </a:pPr>
            <a:r>
              <a:rPr lang="en-US" altLang="en-US" sz="1200" b="0" dirty="0">
                <a:solidFill>
                  <a:schemeClr val="bg2"/>
                </a:solidFill>
                <a:latin typeface="Arial" charset="0"/>
              </a:rPr>
              <a:t>Published work for which the deposit requirement is identifying material</a:t>
            </a:r>
          </a:p>
          <a:p>
            <a:pPr>
              <a:lnSpc>
                <a:spcPct val="110000"/>
              </a:lnSpc>
              <a:spcBef>
                <a:spcPct val="50000"/>
              </a:spcBef>
              <a:buFont typeface="Arial" charset="0"/>
              <a:buAutoNum type="arabicPeriod" startAt="4"/>
            </a:pPr>
            <a:r>
              <a:rPr lang="en-US" altLang="en-US" sz="1200" b="0" dirty="0">
                <a:solidFill>
                  <a:schemeClr val="bg2"/>
                </a:solidFill>
                <a:latin typeface="Arial" charset="0"/>
                <a:cs typeface="Times New Roman" pitchFamily="-80" charset="0"/>
              </a:rPr>
              <a:t>Published work for which there are special agreements requiring a hard-copy deposit to be sent separately to the Library of Congress</a:t>
            </a:r>
            <a:endParaRPr lang="en-US" altLang="en-US" sz="1200" b="0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Times New Roman" pitchFamily="-80" charset="0"/>
            </a:endParaRPr>
          </a:p>
        </p:txBody>
      </p:sp>
      <p:sp>
        <p:nvSpPr>
          <p:cNvPr id="18" name="Text Box 58"/>
          <p:cNvSpPr txBox="1">
            <a:spLocks noChangeArrowheads="1"/>
          </p:cNvSpPr>
          <p:nvPr/>
        </p:nvSpPr>
        <p:spPr bwMode="auto">
          <a:xfrm>
            <a:off x="4962525" y="1596556"/>
            <a:ext cx="3733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EC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182880" rIns="182880" anchor="ctr">
            <a:spAutoFit/>
          </a:bodyPr>
          <a:lstStyle/>
          <a:p>
            <a:r>
              <a:rPr lang="en-US" altLang="en-US" sz="1200" b="0" dirty="0">
                <a:solidFill>
                  <a:schemeClr val="bg2"/>
                </a:solidFill>
              </a:rPr>
              <a:t>An electronic copy of the work being registered may be uploaded directly into </a:t>
            </a:r>
            <a:r>
              <a:rPr lang="en-US" altLang="en-US" sz="1200" b="0" dirty="0" err="1">
                <a:solidFill>
                  <a:schemeClr val="bg2"/>
                </a:solidFill>
              </a:rPr>
              <a:t>eCO</a:t>
            </a:r>
            <a:r>
              <a:rPr lang="en-US" altLang="en-US" sz="1200" b="0" dirty="0">
                <a:solidFill>
                  <a:schemeClr val="bg2"/>
                </a:solidFill>
              </a:rPr>
              <a:t> if it is within one of the following categories:</a:t>
            </a:r>
          </a:p>
        </p:txBody>
      </p:sp>
      <p:sp>
        <p:nvSpPr>
          <p:cNvPr id="19" name="Text Box 59"/>
          <p:cNvSpPr txBox="1">
            <a:spLocks noChangeArrowheads="1"/>
          </p:cNvSpPr>
          <p:nvPr/>
        </p:nvSpPr>
        <p:spPr bwMode="auto">
          <a:xfrm>
            <a:off x="4953000" y="4593154"/>
            <a:ext cx="3733800" cy="816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EC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182880" rIns="182880" anchor="ctr">
            <a:spAutoFit/>
          </a:bodyPr>
          <a:lstStyle/>
          <a:p>
            <a:r>
              <a:rPr lang="en-US" altLang="en-US" sz="1200" b="0" dirty="0">
                <a:solidFill>
                  <a:schemeClr val="bg2"/>
                </a:solidFill>
              </a:rPr>
              <a:t>For works </a:t>
            </a:r>
            <a:r>
              <a:rPr lang="en-US" altLang="en-US" sz="1200" b="0" dirty="0" smtClean="0">
                <a:solidFill>
                  <a:schemeClr val="bg2"/>
                </a:solidFill>
              </a:rPr>
              <a:t>where a hard-copy is required, </a:t>
            </a:r>
            <a:r>
              <a:rPr lang="en-US" altLang="en-US" sz="1200" b="0" dirty="0">
                <a:solidFill>
                  <a:schemeClr val="bg2"/>
                </a:solidFill>
              </a:rPr>
              <a:t>you can still submit an application and payment by </a:t>
            </a:r>
            <a:r>
              <a:rPr lang="en-US" altLang="en-US" sz="1200" b="0" dirty="0" err="1">
                <a:solidFill>
                  <a:schemeClr val="bg2"/>
                </a:solidFill>
              </a:rPr>
              <a:t>eCO</a:t>
            </a:r>
            <a:r>
              <a:rPr lang="en-US" altLang="en-US" sz="1200" b="0" dirty="0">
                <a:solidFill>
                  <a:schemeClr val="bg2"/>
                </a:solidFill>
              </a:rPr>
              <a:t> and send copies of your work to the Copyright Office by the U.S. Postal Service or express courier</a:t>
            </a:r>
            <a:r>
              <a:rPr lang="en-US" altLang="en-US" sz="1200" b="0" dirty="0" smtClean="0">
                <a:solidFill>
                  <a:schemeClr val="bg2"/>
                </a:solidFill>
              </a:rPr>
              <a:t>.</a:t>
            </a:r>
            <a:endParaRPr lang="en-US" altLang="en-US" sz="1200" b="0" dirty="0">
              <a:solidFill>
                <a:schemeClr val="bg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9B53E0-354A-45DE-B7B8-6363F0C9407E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0190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" presetClass="entr" presetSubtype="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250"/>
                            </p:stCondLst>
                            <p:childTnLst>
                              <p:par>
                                <p:cTn id="18" presetID="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Selecting Files to Upload</a:t>
            </a:r>
            <a:r>
              <a:rPr lang="en-US" dirty="0"/>
              <a:t>	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2109637"/>
            <a:ext cx="8002585" cy="3538281"/>
          </a:xfrm>
        </p:spPr>
      </p:pic>
      <p:grpSp>
        <p:nvGrpSpPr>
          <p:cNvPr id="7" name="Group 6"/>
          <p:cNvGrpSpPr/>
          <p:nvPr/>
        </p:nvGrpSpPr>
        <p:grpSpPr>
          <a:xfrm>
            <a:off x="4419600" y="4038600"/>
            <a:ext cx="2406650" cy="715089"/>
            <a:chOff x="3733800" y="4775478"/>
            <a:chExt cx="2286000" cy="715089"/>
          </a:xfrm>
        </p:grpSpPr>
        <p:sp>
          <p:nvSpPr>
            <p:cNvPr id="3" name="Rounded Rectangle 2"/>
            <p:cNvSpPr/>
            <p:nvPr/>
          </p:nvSpPr>
          <p:spPr bwMode="auto">
            <a:xfrm>
              <a:off x="4343400" y="4775478"/>
              <a:ext cx="1676400" cy="715089"/>
            </a:xfrm>
            <a:prstGeom prst="roundRect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chemeClr val="bg2"/>
                  </a:solidFill>
                  <a:latin typeface="Arial" charset="0"/>
                </a:rPr>
                <a:t>Select </a:t>
              </a:r>
              <a:r>
                <a:rPr lang="en-US" sz="1200" dirty="0" smtClean="0">
                  <a:solidFill>
                    <a:schemeClr val="bg2"/>
                  </a:solidFill>
                  <a:latin typeface="Arial" charset="0"/>
                </a:rPr>
                <a:t>file(s) to </a:t>
              </a:r>
              <a:r>
                <a:rPr lang="en-US" sz="1200" dirty="0">
                  <a:solidFill>
                    <a:schemeClr val="bg2"/>
                  </a:solidFill>
                  <a:latin typeface="Arial" charset="0"/>
                </a:rPr>
                <a:t>be uploaded and click “Open.”</a:t>
              </a:r>
            </a:p>
          </p:txBody>
        </p:sp>
        <p:cxnSp>
          <p:nvCxnSpPr>
            <p:cNvPr id="6" name="Straight Arrow Connector 5"/>
            <p:cNvCxnSpPr/>
            <p:nvPr/>
          </p:nvCxnSpPr>
          <p:spPr bwMode="auto">
            <a:xfrm flipH="1">
              <a:off x="3733800" y="5133022"/>
              <a:ext cx="609600" cy="0"/>
            </a:xfrm>
            <a:prstGeom prst="straightConnector1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</p:cxnSp>
      </p:grpSp>
      <p:sp>
        <p:nvSpPr>
          <p:cNvPr id="4" name="Rounded Rectangle 3"/>
          <p:cNvSpPr/>
          <p:nvPr/>
        </p:nvSpPr>
        <p:spPr bwMode="auto">
          <a:xfrm>
            <a:off x="1447800" y="2667000"/>
            <a:ext cx="2743200" cy="715089"/>
          </a:xfrm>
          <a:prstGeom prst="roundRect">
            <a:avLst/>
          </a:prstGeom>
          <a:solidFill>
            <a:srgbClr val="FFFECF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A new </a:t>
            </a:r>
            <a:r>
              <a:rPr kumimoji="0" lang="en-US" sz="1200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window will open, allowing you to select the file(s) for this work from your computer.</a:t>
            </a:r>
            <a:endParaRPr kumimoji="0" lang="en-US" sz="120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9B53E0-354A-45DE-B7B8-6363F0C9407E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3443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Uploading </a:t>
            </a:r>
            <a:r>
              <a:rPr lang="en-US" dirty="0" smtClean="0"/>
              <a:t>the Selected Files</a:t>
            </a:r>
            <a:r>
              <a:rPr lang="en-US" dirty="0"/>
              <a:t>	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442" y="1981200"/>
            <a:ext cx="7559715" cy="4060733"/>
          </a:xfrm>
        </p:spPr>
      </p:pic>
      <p:sp>
        <p:nvSpPr>
          <p:cNvPr id="3" name="Rounded Rectangle 2"/>
          <p:cNvSpPr/>
          <p:nvPr/>
        </p:nvSpPr>
        <p:spPr bwMode="auto">
          <a:xfrm>
            <a:off x="1371600" y="4375150"/>
            <a:ext cx="3009900" cy="510778"/>
          </a:xfrm>
          <a:prstGeom prst="roundRect">
            <a:avLst/>
          </a:prstGeom>
          <a:solidFill>
            <a:srgbClr val="FFFECF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solidFill>
                  <a:schemeClr val="bg2"/>
                </a:solidFill>
                <a:latin typeface="Arial" charset="0"/>
              </a:rPr>
              <a:t>The </a:t>
            </a:r>
            <a:r>
              <a:rPr kumimoji="0" lang="en-US" sz="120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file(s)</a:t>
            </a:r>
            <a:r>
              <a:rPr kumimoji="0" lang="en-US" sz="1200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 you selected </a:t>
            </a:r>
            <a:r>
              <a:rPr kumimoji="0" lang="en-US" sz="120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will</a:t>
            </a:r>
            <a:r>
              <a:rPr kumimoji="0" lang="en-US" sz="1200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 be displayed with the corresponding work.</a:t>
            </a:r>
            <a:endParaRPr kumimoji="0" lang="en-US" sz="120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5518150" y="3680222"/>
            <a:ext cx="2209800" cy="510778"/>
            <a:chOff x="6400800" y="4216400"/>
            <a:chExt cx="2209800" cy="510778"/>
          </a:xfrm>
        </p:grpSpPr>
        <p:sp>
          <p:nvSpPr>
            <p:cNvPr id="6" name="Rounded Rectangle 5"/>
            <p:cNvSpPr/>
            <p:nvPr/>
          </p:nvSpPr>
          <p:spPr bwMode="auto">
            <a:xfrm>
              <a:off x="6845300" y="4216400"/>
              <a:ext cx="1765300" cy="510778"/>
            </a:xfrm>
            <a:prstGeom prst="roundRect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dirty="0" smtClean="0">
                  <a:solidFill>
                    <a:schemeClr val="bg2"/>
                  </a:solidFill>
                  <a:latin typeface="Arial" charset="0"/>
                </a:rPr>
                <a:t>Remove </a:t>
              </a:r>
              <a:r>
                <a:rPr lang="en-US" sz="1200" dirty="0" smtClean="0">
                  <a:solidFill>
                    <a:schemeClr val="bg2"/>
                  </a:solidFill>
                  <a:latin typeface="Arial" charset="0"/>
                </a:rPr>
                <a:t>any incorrect files before uploading.</a:t>
              </a:r>
              <a:endParaRPr kumimoji="0" lang="en-US" sz="120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endParaRPr>
            </a:p>
          </p:txBody>
        </p:sp>
        <p:cxnSp>
          <p:nvCxnSpPr>
            <p:cNvPr id="10" name="Straight Arrow Connector 9"/>
            <p:cNvCxnSpPr>
              <a:stCxn id="6" idx="1"/>
            </p:cNvCxnSpPr>
            <p:nvPr/>
          </p:nvCxnSpPr>
          <p:spPr bwMode="auto">
            <a:xfrm flipH="1">
              <a:off x="6400800" y="4471789"/>
              <a:ext cx="444500" cy="0"/>
            </a:xfrm>
            <a:prstGeom prst="straightConnector1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</p:cxnSp>
      </p:grpSp>
      <p:grpSp>
        <p:nvGrpSpPr>
          <p:cNvPr id="22" name="Group 21"/>
          <p:cNvGrpSpPr/>
          <p:nvPr/>
        </p:nvGrpSpPr>
        <p:grpSpPr>
          <a:xfrm>
            <a:off x="3048000" y="2514600"/>
            <a:ext cx="1524000" cy="838200"/>
            <a:chOff x="3048000" y="2514600"/>
            <a:chExt cx="1524000" cy="838200"/>
          </a:xfrm>
        </p:grpSpPr>
        <p:sp>
          <p:nvSpPr>
            <p:cNvPr id="5" name="Rounded Rectangle 4"/>
            <p:cNvSpPr/>
            <p:nvPr/>
          </p:nvSpPr>
          <p:spPr bwMode="auto">
            <a:xfrm>
              <a:off x="3048000" y="2514600"/>
              <a:ext cx="1524000" cy="510778"/>
            </a:xfrm>
            <a:prstGeom prst="roundRect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rPr>
                <a:t>Click </a:t>
              </a:r>
              <a:r>
                <a:rPr kumimoji="0" lang="en-US" sz="120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rPr>
                <a:t>here to upload your file(s).</a:t>
              </a:r>
            </a:p>
          </p:txBody>
        </p:sp>
        <p:cxnSp>
          <p:nvCxnSpPr>
            <p:cNvPr id="21" name="Straight Arrow Connector 20"/>
            <p:cNvCxnSpPr>
              <a:stCxn id="5" idx="2"/>
            </p:cNvCxnSpPr>
            <p:nvPr/>
          </p:nvCxnSpPr>
          <p:spPr bwMode="auto">
            <a:xfrm>
              <a:off x="3810000" y="3025378"/>
              <a:ext cx="0" cy="327422"/>
            </a:xfrm>
            <a:prstGeom prst="straightConnector1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</p:cxnSp>
      </p:grp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9B53E0-354A-45DE-B7B8-6363F0C9407E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339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Confirming Submission Completeness	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19" y="1939422"/>
            <a:ext cx="7750175" cy="3847518"/>
          </a:xfrm>
        </p:spPr>
      </p:pic>
      <p:sp>
        <p:nvSpPr>
          <p:cNvPr id="5" name="Rounded Rectangle 4"/>
          <p:cNvSpPr/>
          <p:nvPr/>
        </p:nvSpPr>
        <p:spPr bwMode="auto">
          <a:xfrm>
            <a:off x="2438400" y="2362200"/>
            <a:ext cx="3352799" cy="715089"/>
          </a:xfrm>
          <a:prstGeom prst="roundRect">
            <a:avLst/>
          </a:prstGeom>
          <a:solidFill>
            <a:srgbClr val="FFFECF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200" dirty="0" smtClean="0">
                <a:solidFill>
                  <a:schemeClr val="bg2"/>
                </a:solidFill>
                <a:latin typeface="Arial" charset="0"/>
              </a:rPr>
              <a:t>The Copyright </a:t>
            </a:r>
            <a:r>
              <a:rPr lang="en-US" sz="1200" dirty="0">
                <a:solidFill>
                  <a:schemeClr val="bg2"/>
                </a:solidFill>
                <a:latin typeface="Arial" charset="0"/>
              </a:rPr>
              <a:t>Office cannot begin </a:t>
            </a:r>
            <a:r>
              <a:rPr lang="en-US" sz="1200" dirty="0" smtClean="0">
                <a:solidFill>
                  <a:schemeClr val="bg2"/>
                </a:solidFill>
                <a:latin typeface="Arial" charset="0"/>
              </a:rPr>
              <a:t>processing  applications with uploaded deposit copies until you confirm that all files have been sent.</a:t>
            </a:r>
            <a:endParaRPr kumimoji="0" lang="en-US" sz="120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858000" y="3962400"/>
            <a:ext cx="1981200" cy="1019889"/>
            <a:chOff x="6858000" y="3962400"/>
            <a:chExt cx="1981200" cy="1019889"/>
          </a:xfrm>
        </p:grpSpPr>
        <p:sp>
          <p:nvSpPr>
            <p:cNvPr id="7" name="Rounded Rectangle 6"/>
            <p:cNvSpPr/>
            <p:nvPr/>
          </p:nvSpPr>
          <p:spPr bwMode="auto">
            <a:xfrm>
              <a:off x="6858000" y="4267200"/>
              <a:ext cx="1981200" cy="715089"/>
            </a:xfrm>
            <a:prstGeom prst="roundRect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dirty="0" smtClean="0">
                  <a:solidFill>
                    <a:schemeClr val="bg2"/>
                  </a:solidFill>
                  <a:latin typeface="Arial" charset="0"/>
                </a:rPr>
                <a:t>Click here when </a:t>
              </a:r>
              <a:r>
                <a:rPr lang="en-US" sz="1200" u="sng" dirty="0" smtClean="0">
                  <a:solidFill>
                    <a:schemeClr val="bg2"/>
                  </a:solidFill>
                  <a:latin typeface="Arial" charset="0"/>
                </a:rPr>
                <a:t>all</a:t>
              </a:r>
              <a:r>
                <a:rPr lang="en-US" sz="1200" dirty="0" smtClean="0">
                  <a:solidFill>
                    <a:schemeClr val="bg2"/>
                  </a:solidFill>
                  <a:latin typeface="Arial" charset="0"/>
                </a:rPr>
                <a:t> files for this application have been uploaded.</a:t>
              </a:r>
              <a:endParaRPr kumimoji="0" lang="en-US" sz="120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endParaRPr>
            </a:p>
          </p:txBody>
        </p:sp>
        <p:cxnSp>
          <p:nvCxnSpPr>
            <p:cNvPr id="9" name="Straight Arrow Connector 8"/>
            <p:cNvCxnSpPr>
              <a:stCxn id="7" idx="0"/>
            </p:cNvCxnSpPr>
            <p:nvPr/>
          </p:nvCxnSpPr>
          <p:spPr bwMode="auto">
            <a:xfrm flipV="1">
              <a:off x="7848600" y="3962400"/>
              <a:ext cx="0" cy="304800"/>
            </a:xfrm>
            <a:prstGeom prst="straightConnector1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</p:cxnSp>
      </p:grp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9B53E0-354A-45DE-B7B8-6363F0C9407E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9535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Upload Completed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671" y="2151691"/>
            <a:ext cx="7659671" cy="3422981"/>
          </a:xfrm>
        </p:spPr>
      </p:pic>
      <p:sp>
        <p:nvSpPr>
          <p:cNvPr id="3" name="Rounded Rectangle 2"/>
          <p:cNvSpPr/>
          <p:nvPr/>
        </p:nvSpPr>
        <p:spPr bwMode="auto">
          <a:xfrm>
            <a:off x="3848100" y="2637471"/>
            <a:ext cx="4495800" cy="817245"/>
          </a:xfrm>
          <a:prstGeom prst="roundRect">
            <a:avLst/>
          </a:prstGeom>
          <a:solidFill>
            <a:srgbClr val="FFFECF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200" dirty="0">
                <a:solidFill>
                  <a:schemeClr val="bg2"/>
                </a:solidFill>
                <a:latin typeface="Arial" charset="0"/>
              </a:rPr>
              <a:t>No more files may be uploaded for this work.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200" dirty="0" smtClean="0">
                <a:solidFill>
                  <a:schemeClr val="bg2"/>
                </a:solidFill>
                <a:latin typeface="Arial" charset="0"/>
              </a:rPr>
              <a:t>You </a:t>
            </a:r>
            <a:r>
              <a:rPr lang="en-US" sz="1200" dirty="0">
                <a:solidFill>
                  <a:schemeClr val="bg2"/>
                </a:solidFill>
                <a:latin typeface="Arial" charset="0"/>
              </a:rPr>
              <a:t>will receive an email </a:t>
            </a:r>
            <a:r>
              <a:rPr lang="en-US" sz="1200" dirty="0" smtClean="0">
                <a:solidFill>
                  <a:schemeClr val="bg2"/>
                </a:solidFill>
                <a:latin typeface="Arial" charset="0"/>
              </a:rPr>
              <a:t>from the Copyright </a:t>
            </a:r>
            <a:r>
              <a:rPr lang="en-US" sz="1200" dirty="0">
                <a:solidFill>
                  <a:schemeClr val="bg2"/>
                </a:solidFill>
                <a:latin typeface="Arial" charset="0"/>
              </a:rPr>
              <a:t>Office </a:t>
            </a:r>
            <a:r>
              <a:rPr lang="en-US" sz="1200" dirty="0" smtClean="0">
                <a:solidFill>
                  <a:schemeClr val="bg2"/>
                </a:solidFill>
                <a:latin typeface="Arial" charset="0"/>
              </a:rPr>
              <a:t>confirming </a:t>
            </a:r>
            <a:r>
              <a:rPr lang="en-US" sz="1200" dirty="0">
                <a:solidFill>
                  <a:schemeClr val="bg2"/>
                </a:solidFill>
                <a:latin typeface="Arial" charset="0"/>
              </a:rPr>
              <a:t>receipt of your file(s</a:t>
            </a:r>
            <a:r>
              <a:rPr lang="en-US" sz="1200" dirty="0" smtClean="0">
                <a:solidFill>
                  <a:schemeClr val="bg2"/>
                </a:solidFill>
                <a:latin typeface="Arial" charset="0"/>
              </a:rPr>
              <a:t>).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2514600" y="3886200"/>
            <a:ext cx="3276600" cy="867489"/>
            <a:chOff x="2514600" y="3886200"/>
            <a:chExt cx="3276600" cy="867489"/>
          </a:xfrm>
        </p:grpSpPr>
        <p:sp>
          <p:nvSpPr>
            <p:cNvPr id="5" name="Rounded Rectangle 4"/>
            <p:cNvSpPr/>
            <p:nvPr/>
          </p:nvSpPr>
          <p:spPr bwMode="auto">
            <a:xfrm>
              <a:off x="2514600" y="4038600"/>
              <a:ext cx="2286000" cy="715089"/>
            </a:xfrm>
            <a:prstGeom prst="roundRect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dirty="0" smtClean="0">
                  <a:solidFill>
                    <a:schemeClr val="bg2"/>
                  </a:solidFill>
                  <a:latin typeface="Arial" charset="0"/>
                </a:rPr>
                <a:t>After files are received, you can click here to view a list (please allow up to one hour).</a:t>
              </a:r>
              <a:endParaRPr kumimoji="0" lang="en-US" sz="120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endParaRPr>
            </a:p>
          </p:txBody>
        </p:sp>
        <p:cxnSp>
          <p:nvCxnSpPr>
            <p:cNvPr id="18" name="Straight Arrow Connector 17"/>
            <p:cNvCxnSpPr>
              <a:stCxn id="5" idx="3"/>
            </p:cNvCxnSpPr>
            <p:nvPr/>
          </p:nvCxnSpPr>
          <p:spPr bwMode="auto">
            <a:xfrm flipV="1">
              <a:off x="4800600" y="3886200"/>
              <a:ext cx="990600" cy="509945"/>
            </a:xfrm>
            <a:prstGeom prst="straightConnector1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</p:cxnSp>
      </p:grp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9B53E0-354A-45DE-B7B8-6363F0C9407E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4408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1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Mailing a Copy of Your Work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3" y="2081355"/>
            <a:ext cx="8002587" cy="3563651"/>
          </a:xfrm>
        </p:spPr>
      </p:pic>
      <p:sp>
        <p:nvSpPr>
          <p:cNvPr id="7" name="Rounded Rectangle 6"/>
          <p:cNvSpPr/>
          <p:nvPr/>
        </p:nvSpPr>
        <p:spPr bwMode="auto">
          <a:xfrm>
            <a:off x="762000" y="2300886"/>
            <a:ext cx="3810000" cy="1021556"/>
          </a:xfrm>
          <a:prstGeom prst="roundRect">
            <a:avLst/>
          </a:prstGeom>
          <a:solidFill>
            <a:srgbClr val="FFFECF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If you determine</a:t>
            </a:r>
            <a:r>
              <a:rPr kumimoji="0" lang="en-US" sz="1200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 that an electronic copy of your work is not acceptable, the </a:t>
            </a:r>
            <a:r>
              <a:rPr kumimoji="0" lang="en-US" sz="120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hard-copy</a:t>
            </a:r>
            <a:r>
              <a:rPr kumimoji="0" lang="en-US" sz="1200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 you </a:t>
            </a:r>
            <a:r>
              <a:rPr lang="en-US" sz="1200" dirty="0" smtClean="0">
                <a:solidFill>
                  <a:schemeClr val="bg2"/>
                </a:solidFill>
                <a:latin typeface="Arial" charset="0"/>
              </a:rPr>
              <a:t>mail </a:t>
            </a:r>
            <a:r>
              <a:rPr kumimoji="0" lang="en-US" sz="1200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must be accompanied by a shipping slip.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aseline="0" dirty="0" smtClean="0">
                <a:solidFill>
                  <a:srgbClr val="FF0000"/>
                </a:solidFill>
                <a:latin typeface="Arial" charset="0"/>
              </a:rPr>
              <a:t>Please</a:t>
            </a:r>
            <a:r>
              <a:rPr lang="en-US" sz="1200" dirty="0" smtClean="0">
                <a:solidFill>
                  <a:srgbClr val="FF0000"/>
                </a:solidFill>
                <a:latin typeface="Arial" charset="0"/>
              </a:rPr>
              <a:t> do not send</a:t>
            </a:r>
            <a:r>
              <a:rPr lang="en-US" sz="1200" baseline="0" dirty="0" smtClean="0">
                <a:solidFill>
                  <a:srgbClr val="FF0000"/>
                </a:solidFill>
                <a:latin typeface="Arial" charset="0"/>
              </a:rPr>
              <a:t> both electronic </a:t>
            </a:r>
            <a:r>
              <a:rPr lang="en-US" sz="1200" dirty="0" smtClean="0">
                <a:solidFill>
                  <a:srgbClr val="FF0000"/>
                </a:solidFill>
                <a:latin typeface="Arial" charset="0"/>
              </a:rPr>
              <a:t>and hard-copies.</a:t>
            </a:r>
            <a:endParaRPr kumimoji="0" lang="en-US" sz="120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828800" y="4797623"/>
            <a:ext cx="3105150" cy="817245"/>
            <a:chOff x="2133600" y="4703445"/>
            <a:chExt cx="3105150" cy="817245"/>
          </a:xfrm>
        </p:grpSpPr>
        <p:sp>
          <p:nvSpPr>
            <p:cNvPr id="6" name="Rounded Rectangle 5"/>
            <p:cNvSpPr/>
            <p:nvPr/>
          </p:nvSpPr>
          <p:spPr bwMode="auto">
            <a:xfrm>
              <a:off x="2647950" y="4703445"/>
              <a:ext cx="2590800" cy="817245"/>
            </a:xfrm>
            <a:prstGeom prst="roundRect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rPr>
                <a:t>Click here to create a shipping</a:t>
              </a:r>
              <a:r>
                <a:rPr kumimoji="0" lang="en-US" sz="1200" i="0" u="none" strike="noStrike" cap="none" normalizeH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rPr>
                <a:t> </a:t>
              </a:r>
              <a:r>
                <a:rPr kumimoji="0" lang="en-US" sz="1200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rPr>
                <a:t>slip </a:t>
              </a:r>
              <a:r>
                <a:rPr lang="en-US" sz="1200" dirty="0" smtClean="0">
                  <a:solidFill>
                    <a:schemeClr val="bg2"/>
                  </a:solidFill>
                  <a:latin typeface="Arial" charset="0"/>
                </a:rPr>
                <a:t>for sending your work by mail.</a:t>
              </a:r>
              <a:r>
                <a:rPr kumimoji="0" lang="en-US" sz="1200" i="0" u="none" strike="noStrike" cap="none" normalizeH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rPr>
                <a:t> </a:t>
              </a:r>
            </a:p>
            <a:p>
              <a:pPr marL="0" marR="0" indent="0" algn="l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baseline="0" dirty="0" smtClean="0">
                  <a:solidFill>
                    <a:schemeClr val="bg2"/>
                  </a:solidFill>
                  <a:latin typeface="Arial" charset="0"/>
                </a:rPr>
                <a:t>(This</a:t>
              </a:r>
              <a:r>
                <a:rPr lang="en-US" sz="1200" dirty="0" smtClean="0">
                  <a:solidFill>
                    <a:schemeClr val="bg2"/>
                  </a:solidFill>
                  <a:latin typeface="Arial" charset="0"/>
                </a:rPr>
                <a:t> will take a few seconds.)</a:t>
              </a:r>
              <a:endParaRPr kumimoji="0" lang="en-US" sz="120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endParaRPr>
            </a:p>
          </p:txBody>
        </p:sp>
        <p:cxnSp>
          <p:nvCxnSpPr>
            <p:cNvPr id="9" name="Straight Arrow Connector 8"/>
            <p:cNvCxnSpPr>
              <a:stCxn id="6" idx="1"/>
            </p:cNvCxnSpPr>
            <p:nvPr/>
          </p:nvCxnSpPr>
          <p:spPr bwMode="auto">
            <a:xfrm flipH="1">
              <a:off x="2133600" y="5112068"/>
              <a:ext cx="514350" cy="0"/>
            </a:xfrm>
            <a:prstGeom prst="straightConnector1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</p:cxnSp>
      </p:grpSp>
      <p:pic>
        <p:nvPicPr>
          <p:cNvPr id="3074" name="Picture 2" descr="U:\Training Materials\eCO Tutorials\Single Tutorial\Alternate payment and upload\35_ShippingSlipPromp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193089"/>
            <a:ext cx="3200000" cy="11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7410450" y="4191000"/>
            <a:ext cx="914400" cy="606624"/>
            <a:chOff x="7410450" y="4191000"/>
            <a:chExt cx="914400" cy="606624"/>
          </a:xfrm>
        </p:grpSpPr>
        <p:sp>
          <p:nvSpPr>
            <p:cNvPr id="11" name="Rounded Rectangle 10"/>
            <p:cNvSpPr/>
            <p:nvPr/>
          </p:nvSpPr>
          <p:spPr bwMode="auto">
            <a:xfrm>
              <a:off x="7410450" y="4491157"/>
              <a:ext cx="914400" cy="306467"/>
            </a:xfrm>
            <a:prstGeom prst="roundRect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rPr>
                <a:t>Click “OK”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 bwMode="auto">
            <a:xfrm flipV="1">
              <a:off x="7867650" y="4191000"/>
              <a:ext cx="0" cy="300157"/>
            </a:xfrm>
            <a:prstGeom prst="straightConnector1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</p:cxnSp>
      </p:grp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9B53E0-354A-45DE-B7B8-6363F0C9407E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7124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Mailing a Copy of Your Work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3" y="2063459"/>
            <a:ext cx="8002587" cy="3599444"/>
          </a:xfrm>
        </p:spPr>
      </p:pic>
      <p:grpSp>
        <p:nvGrpSpPr>
          <p:cNvPr id="7" name="Group 6"/>
          <p:cNvGrpSpPr/>
          <p:nvPr/>
        </p:nvGrpSpPr>
        <p:grpSpPr>
          <a:xfrm>
            <a:off x="1905000" y="5105400"/>
            <a:ext cx="2971800" cy="510778"/>
            <a:chOff x="2286000" y="5943600"/>
            <a:chExt cx="2971800" cy="510778"/>
          </a:xfrm>
        </p:grpSpPr>
        <p:sp>
          <p:nvSpPr>
            <p:cNvPr id="3" name="Rounded Rectangle 2"/>
            <p:cNvSpPr/>
            <p:nvPr/>
          </p:nvSpPr>
          <p:spPr bwMode="auto">
            <a:xfrm>
              <a:off x="2743200" y="5943600"/>
              <a:ext cx="2514600" cy="510778"/>
            </a:xfrm>
            <a:prstGeom prst="roundRect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rPr>
                <a:t>Click  the attachment link to open and print the shipping slip(s).</a:t>
              </a:r>
            </a:p>
          </p:txBody>
        </p:sp>
        <p:cxnSp>
          <p:nvCxnSpPr>
            <p:cNvPr id="6" name="Straight Arrow Connector 5"/>
            <p:cNvCxnSpPr>
              <a:stCxn id="3" idx="1"/>
            </p:cNvCxnSpPr>
            <p:nvPr/>
          </p:nvCxnSpPr>
          <p:spPr bwMode="auto">
            <a:xfrm flipH="1">
              <a:off x="2286000" y="6198989"/>
              <a:ext cx="457200" cy="0"/>
            </a:xfrm>
            <a:prstGeom prst="straightConnector1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</p:cxnSp>
      </p:grpSp>
      <p:sp>
        <p:nvSpPr>
          <p:cNvPr id="8" name="Rounded Rectangle 7"/>
          <p:cNvSpPr/>
          <p:nvPr/>
        </p:nvSpPr>
        <p:spPr bwMode="auto">
          <a:xfrm>
            <a:off x="5060950" y="3860244"/>
            <a:ext cx="2819400" cy="919401"/>
          </a:xfrm>
          <a:prstGeom prst="roundRect">
            <a:avLst/>
          </a:prstGeom>
          <a:solidFill>
            <a:srgbClr val="FFFECF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If you submitted</a:t>
            </a:r>
            <a:r>
              <a:rPr kumimoji="0" lang="en-US" sz="1200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 multiple applications together with one payment, a shipping slip will be created for each application.</a:t>
            </a:r>
            <a:endParaRPr kumimoji="0" lang="en-US" sz="120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9B53E0-354A-45DE-B7B8-6363F0C9407E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5182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Before you begin…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Before logging in to </a:t>
            </a:r>
            <a:r>
              <a:rPr lang="en-US" dirty="0" err="1" smtClean="0"/>
              <a:t>eCO</a:t>
            </a:r>
            <a:r>
              <a:rPr lang="en-US" dirty="0" smtClean="0"/>
              <a:t>, please be sure to:</a:t>
            </a:r>
            <a:endParaRPr lang="en-US" dirty="0"/>
          </a:p>
          <a:p>
            <a:pPr lvl="1">
              <a:spcBef>
                <a:spcPts val="600"/>
              </a:spcBef>
            </a:pPr>
            <a:r>
              <a:rPr lang="en-US" dirty="0" smtClean="0"/>
              <a:t>Disable your pop-up blocker</a:t>
            </a:r>
            <a:endParaRPr lang="en-US" dirty="0"/>
          </a:p>
          <a:p>
            <a:pPr lvl="1">
              <a:spcBef>
                <a:spcPts val="600"/>
              </a:spcBef>
            </a:pPr>
            <a:r>
              <a:rPr lang="en-US" dirty="0" smtClean="0"/>
              <a:t>Disable any third-party toolbars</a:t>
            </a:r>
            <a:endParaRPr lang="en-US" dirty="0"/>
          </a:p>
          <a:p>
            <a:r>
              <a:rPr lang="en-US" dirty="0"/>
              <a:t>The </a:t>
            </a:r>
            <a:r>
              <a:rPr lang="en-US" dirty="0" err="1"/>
              <a:t>eCO</a:t>
            </a:r>
            <a:r>
              <a:rPr lang="en-US" dirty="0"/>
              <a:t> System has been confirmed for use with the Firefox browser on the Microsoft Windows 7 Operating System.</a:t>
            </a:r>
          </a:p>
          <a:p>
            <a:r>
              <a:rPr lang="en-US" dirty="0"/>
              <a:t>Other browsers such as Internet Explorer, Chrome, Safari and Netscape may work and potentially could show less than optimal behavior when used with the </a:t>
            </a:r>
            <a:r>
              <a:rPr lang="en-US" dirty="0" err="1"/>
              <a:t>eCO</a:t>
            </a:r>
            <a:r>
              <a:rPr lang="en-US" dirty="0"/>
              <a:t> System.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9B53E0-354A-45DE-B7B8-6363F0C9407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13007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Printing a Shipping Slip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480" y="1600200"/>
            <a:ext cx="3530053" cy="4525963"/>
          </a:xfrm>
        </p:spPr>
      </p:pic>
      <p:sp>
        <p:nvSpPr>
          <p:cNvPr id="3" name="Rounded Rectangle 2"/>
          <p:cNvSpPr/>
          <p:nvPr/>
        </p:nvSpPr>
        <p:spPr bwMode="auto">
          <a:xfrm>
            <a:off x="200025" y="2347559"/>
            <a:ext cx="2362200" cy="715089"/>
          </a:xfrm>
          <a:prstGeom prst="roundRect">
            <a:avLst/>
          </a:prstGeom>
          <a:solidFill>
            <a:srgbClr val="FFFECF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200" dirty="0" smtClean="0">
                <a:solidFill>
                  <a:schemeClr val="bg2"/>
                </a:solidFill>
                <a:latin typeface="Arial" charset="0"/>
              </a:rPr>
              <a:t>Attach the shipping slip corresponding to </a:t>
            </a:r>
            <a:r>
              <a:rPr lang="en-US" sz="1200" u="sng" dirty="0" smtClean="0">
                <a:solidFill>
                  <a:schemeClr val="bg2"/>
                </a:solidFill>
                <a:latin typeface="Arial" charset="0"/>
              </a:rPr>
              <a:t>each</a:t>
            </a:r>
            <a:r>
              <a:rPr lang="en-US" sz="1200" dirty="0" smtClean="0">
                <a:solidFill>
                  <a:schemeClr val="bg2"/>
                </a:solidFill>
                <a:latin typeface="Arial" charset="0"/>
              </a:rPr>
              <a:t> work to it before mailing.</a:t>
            </a:r>
            <a:endParaRPr kumimoji="0" lang="en-US" sz="120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00025" y="4572000"/>
            <a:ext cx="3000375" cy="510778"/>
            <a:chOff x="200025" y="4572000"/>
            <a:chExt cx="3000375" cy="510778"/>
          </a:xfrm>
        </p:grpSpPr>
        <p:sp>
          <p:nvSpPr>
            <p:cNvPr id="5" name="Rounded Rectangle 4"/>
            <p:cNvSpPr/>
            <p:nvPr/>
          </p:nvSpPr>
          <p:spPr bwMode="auto">
            <a:xfrm>
              <a:off x="200025" y="4572000"/>
              <a:ext cx="2438400" cy="510778"/>
            </a:xfrm>
            <a:prstGeom prst="roundRect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rPr>
                <a:t>Mail the work(s) to the address printed</a:t>
              </a:r>
              <a:r>
                <a:rPr kumimoji="0" lang="en-US" sz="1200" i="0" u="none" strike="noStrike" cap="none" normalizeH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rPr>
                <a:t> on the shipping slip</a:t>
              </a:r>
              <a:endParaRPr kumimoji="0" lang="en-US" sz="120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endParaRPr>
            </a:p>
          </p:txBody>
        </p:sp>
        <p:cxnSp>
          <p:nvCxnSpPr>
            <p:cNvPr id="7" name="Straight Arrow Connector 6"/>
            <p:cNvCxnSpPr>
              <a:stCxn id="5" idx="3"/>
            </p:cNvCxnSpPr>
            <p:nvPr/>
          </p:nvCxnSpPr>
          <p:spPr bwMode="auto">
            <a:xfrm>
              <a:off x="2638425" y="4827389"/>
              <a:ext cx="561975" cy="0"/>
            </a:xfrm>
            <a:prstGeom prst="straightConnector1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</p:cxnSp>
      </p:grpSp>
      <p:sp>
        <p:nvSpPr>
          <p:cNvPr id="8" name="Rounded Rectangle 7"/>
          <p:cNvSpPr/>
          <p:nvPr/>
        </p:nvSpPr>
        <p:spPr bwMode="auto">
          <a:xfrm>
            <a:off x="3276600" y="4572000"/>
            <a:ext cx="1143000" cy="510778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9B53E0-354A-45DE-B7B8-6363F0C9407E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6506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Claim Submission Completed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3" y="2063459"/>
            <a:ext cx="8002587" cy="3599444"/>
          </a:xfrm>
        </p:spPr>
      </p:pic>
      <p:sp>
        <p:nvSpPr>
          <p:cNvPr id="3" name="Rounded Rectangle 2"/>
          <p:cNvSpPr/>
          <p:nvPr/>
        </p:nvSpPr>
        <p:spPr bwMode="auto">
          <a:xfrm>
            <a:off x="2286000" y="3334107"/>
            <a:ext cx="5715000" cy="646986"/>
          </a:xfrm>
          <a:prstGeom prst="roundRect">
            <a:avLst/>
          </a:prstGeom>
          <a:solidFill>
            <a:srgbClr val="FFFECF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Congratulations!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You have</a:t>
            </a:r>
            <a:r>
              <a:rPr kumimoji="0" lang="en-US" sz="1200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 completed the three steps for filing your copyright registration claim.</a:t>
            </a:r>
            <a:endParaRPr kumimoji="0" lang="en-US" sz="120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781800" y="2362200"/>
            <a:ext cx="1143000" cy="641508"/>
            <a:chOff x="6248400" y="5837159"/>
            <a:chExt cx="1143000" cy="641508"/>
          </a:xfrm>
        </p:grpSpPr>
        <p:sp>
          <p:nvSpPr>
            <p:cNvPr id="5" name="Rounded Rectangle 4"/>
            <p:cNvSpPr/>
            <p:nvPr/>
          </p:nvSpPr>
          <p:spPr bwMode="auto">
            <a:xfrm>
              <a:off x="6248400" y="6172200"/>
              <a:ext cx="1143000" cy="306467"/>
            </a:xfrm>
            <a:prstGeom prst="roundRect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rPr>
                <a:t>Click</a:t>
              </a:r>
              <a:r>
                <a:rPr kumimoji="0" lang="en-US" sz="1200" i="0" u="none" strike="noStrike" cap="none" normalizeH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rPr>
                <a:t> “Home.”</a:t>
              </a:r>
              <a:endParaRPr kumimoji="0" lang="en-US" sz="120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endParaRPr>
            </a:p>
          </p:txBody>
        </p:sp>
        <p:cxnSp>
          <p:nvCxnSpPr>
            <p:cNvPr id="7" name="Straight Arrow Connector 6"/>
            <p:cNvCxnSpPr>
              <a:stCxn id="5" idx="0"/>
            </p:cNvCxnSpPr>
            <p:nvPr/>
          </p:nvCxnSpPr>
          <p:spPr bwMode="auto">
            <a:xfrm flipV="1">
              <a:off x="6819900" y="5837159"/>
              <a:ext cx="0" cy="335041"/>
            </a:xfrm>
            <a:prstGeom prst="straightConnector1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</p:cxnSp>
      </p:grp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9B53E0-354A-45DE-B7B8-6363F0C9407E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1205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Reviewing submitted applications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905000"/>
            <a:ext cx="8002585" cy="3804930"/>
          </a:xfrm>
        </p:spPr>
      </p:pic>
      <p:sp>
        <p:nvSpPr>
          <p:cNvPr id="5" name="Rounded Rectangle 4"/>
          <p:cNvSpPr/>
          <p:nvPr/>
        </p:nvSpPr>
        <p:spPr bwMode="auto">
          <a:xfrm>
            <a:off x="3276600" y="4343400"/>
            <a:ext cx="2971800" cy="510778"/>
          </a:xfrm>
          <a:prstGeom prst="roundRect">
            <a:avLst/>
          </a:prstGeom>
          <a:solidFill>
            <a:srgbClr val="FFFEC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solidFill>
                  <a:schemeClr val="bg2"/>
                </a:solidFill>
                <a:latin typeface="Arial" charset="0"/>
              </a:rPr>
              <a:t>Your application will appear in t</a:t>
            </a:r>
            <a:r>
              <a:rPr kumimoji="0" lang="en-US" sz="1200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he Open Cases list  on the Welcome </a:t>
            </a:r>
            <a:r>
              <a:rPr lang="en-US" sz="1200" dirty="0">
                <a:solidFill>
                  <a:schemeClr val="bg2"/>
                </a:solidFill>
                <a:latin typeface="Arial" charset="0"/>
              </a:rPr>
              <a:t>s</a:t>
            </a:r>
            <a:r>
              <a:rPr kumimoji="0" lang="en-US" sz="1200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creen.</a:t>
            </a:r>
            <a:endParaRPr kumimoji="0" lang="en-US" sz="120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295400" y="2667555"/>
            <a:ext cx="3581400" cy="510778"/>
            <a:chOff x="1295400" y="2667555"/>
            <a:chExt cx="3581400" cy="510778"/>
          </a:xfrm>
        </p:grpSpPr>
        <p:sp>
          <p:nvSpPr>
            <p:cNvPr id="6" name="Rounded Rectangle 5"/>
            <p:cNvSpPr/>
            <p:nvPr/>
          </p:nvSpPr>
          <p:spPr bwMode="auto">
            <a:xfrm>
              <a:off x="2286000" y="2667555"/>
              <a:ext cx="2590800" cy="510778"/>
            </a:xfrm>
            <a:prstGeom prst="roundRect">
              <a:avLst/>
            </a:prstGeom>
            <a:solidFill>
              <a:srgbClr val="FFFECF"/>
            </a:solidFill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dirty="0" smtClean="0">
                  <a:solidFill>
                    <a:schemeClr val="bg2"/>
                  </a:solidFill>
                  <a:latin typeface="Arial" charset="0"/>
                </a:rPr>
                <a:t>Click “My Applications” to view a printable copy of your application.</a:t>
              </a:r>
              <a:endParaRPr kumimoji="0" lang="en-US" sz="120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endParaRPr>
            </a:p>
          </p:txBody>
        </p:sp>
        <p:cxnSp>
          <p:nvCxnSpPr>
            <p:cNvPr id="8" name="Straight Arrow Connector 7"/>
            <p:cNvCxnSpPr>
              <a:stCxn id="6" idx="1"/>
            </p:cNvCxnSpPr>
            <p:nvPr/>
          </p:nvCxnSpPr>
          <p:spPr bwMode="auto">
            <a:xfrm flipH="1">
              <a:off x="1295400" y="2922944"/>
              <a:ext cx="990600" cy="1"/>
            </a:xfrm>
            <a:prstGeom prst="straightConnector1">
              <a:avLst/>
            </a:prstGeom>
            <a:solidFill>
              <a:srgbClr val="FFFECF"/>
            </a:solidFill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</p:cxnSp>
      </p:grp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9B53E0-354A-45DE-B7B8-6363F0C9407E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9817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2400" dirty="0" smtClean="0"/>
              <a:t>For </a:t>
            </a:r>
            <a:r>
              <a:rPr lang="en-US" sz="2400" dirty="0"/>
              <a:t>technical </a:t>
            </a:r>
            <a:r>
              <a:rPr lang="en-US" sz="2400" dirty="0" smtClean="0"/>
              <a:t>assistance, contact us at:</a:t>
            </a:r>
            <a:endParaRPr lang="en-US" sz="2400" dirty="0"/>
          </a:p>
          <a:p>
            <a:pPr marL="457200" lvl="1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2400" dirty="0" smtClean="0"/>
              <a:t>1 (877) 476-0778  </a:t>
            </a:r>
            <a:r>
              <a:rPr lang="en-US" sz="2400" dirty="0"/>
              <a:t>(toll free) or </a:t>
            </a:r>
            <a:r>
              <a:rPr lang="en-US" sz="2400" dirty="0" smtClean="0"/>
              <a:t>1 (202) 707-3002</a:t>
            </a:r>
            <a:endParaRPr lang="en-US" sz="2400" dirty="0"/>
          </a:p>
          <a:p>
            <a:pPr marL="457200" lvl="1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2400" dirty="0" smtClean="0"/>
              <a:t>8:00 – 8:00 </a:t>
            </a:r>
            <a:r>
              <a:rPr lang="en-US" sz="2400" dirty="0"/>
              <a:t>EST, </a:t>
            </a:r>
            <a:r>
              <a:rPr lang="en-US" sz="2400" dirty="0" smtClean="0"/>
              <a:t>Monday – Friday </a:t>
            </a:r>
            <a:endParaRPr lang="en-US" sz="2400" dirty="0"/>
          </a:p>
          <a:p>
            <a:pPr marL="457200" lvl="1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2400" dirty="0" smtClean="0">
                <a:hlinkClick r:id="rId2"/>
              </a:rPr>
              <a:t>ctoinfo@loc.gov</a:t>
            </a:r>
            <a:endParaRPr lang="en-US" sz="2400" dirty="0" smtClean="0"/>
          </a:p>
          <a:p>
            <a:pPr marL="457200" lvl="1" indent="0">
              <a:lnSpc>
                <a:spcPct val="100000"/>
              </a:lnSpc>
              <a:spcBef>
                <a:spcPts val="1200"/>
              </a:spcBef>
              <a:buNone/>
            </a:pPr>
            <a:endParaRPr lang="en-US" sz="2400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400" dirty="0" smtClean="0"/>
              <a:t>For all other questions:</a:t>
            </a:r>
          </a:p>
          <a:p>
            <a:pPr marL="457200" lvl="1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2400" dirty="0" smtClean="0"/>
              <a:t>1 (877</a:t>
            </a:r>
            <a:r>
              <a:rPr lang="en-US" sz="2400" dirty="0"/>
              <a:t>) </a:t>
            </a:r>
            <a:r>
              <a:rPr lang="en-US" sz="2400" dirty="0" smtClean="0"/>
              <a:t>476-0778 </a:t>
            </a:r>
            <a:r>
              <a:rPr lang="en-US" sz="2400" dirty="0"/>
              <a:t>(toll free)</a:t>
            </a:r>
            <a:r>
              <a:rPr lang="en-US" sz="2400" dirty="0" smtClean="0"/>
              <a:t> or 1 (202</a:t>
            </a:r>
            <a:r>
              <a:rPr lang="en-US" sz="2400" dirty="0"/>
              <a:t>) </a:t>
            </a:r>
            <a:r>
              <a:rPr lang="en-US" sz="2400" dirty="0" smtClean="0"/>
              <a:t>707-3000</a:t>
            </a:r>
          </a:p>
          <a:p>
            <a:pPr marL="457200" lvl="1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2400" dirty="0" smtClean="0"/>
              <a:t>8:00 – 8:00 EST, Monday – Friday </a:t>
            </a:r>
          </a:p>
          <a:p>
            <a:pPr marL="457200" lvl="1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2400" dirty="0" smtClean="0">
                <a:hlinkClick r:id="rId3"/>
              </a:rPr>
              <a:t>copyinfo@loc.gov</a:t>
            </a:r>
            <a:endParaRPr lang="en-US" sz="24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9B53E0-354A-45DE-B7B8-6363F0C9407E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79940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Logging in to Register a Work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3" y="1960716"/>
            <a:ext cx="8002587" cy="3804930"/>
          </a:xfrm>
        </p:spPr>
      </p:pic>
      <p:grpSp>
        <p:nvGrpSpPr>
          <p:cNvPr id="6" name="Group 5"/>
          <p:cNvGrpSpPr/>
          <p:nvPr/>
        </p:nvGrpSpPr>
        <p:grpSpPr>
          <a:xfrm>
            <a:off x="1828800" y="2971800"/>
            <a:ext cx="2819400" cy="510778"/>
            <a:chOff x="1828800" y="2971800"/>
            <a:chExt cx="2819400" cy="510778"/>
          </a:xfrm>
        </p:grpSpPr>
        <p:sp>
          <p:nvSpPr>
            <p:cNvPr id="3" name="Rounded Rectangle 2"/>
            <p:cNvSpPr/>
            <p:nvPr/>
          </p:nvSpPr>
          <p:spPr bwMode="auto">
            <a:xfrm>
              <a:off x="2819400" y="2971800"/>
              <a:ext cx="1828800" cy="510778"/>
            </a:xfrm>
            <a:prstGeom prst="roundRect">
              <a:avLst/>
            </a:prstGeom>
            <a:solidFill>
              <a:srgbClr val="FFFECF"/>
            </a:solidFill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rPr>
                <a:t>If you have an account already,</a:t>
              </a:r>
              <a:r>
                <a:rPr kumimoji="0" lang="en-US" sz="1200" i="0" u="none" strike="noStrike" cap="none" normalizeH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rPr>
                <a:t> log in here.</a:t>
              </a:r>
              <a:endParaRPr kumimoji="0" lang="en-US" sz="120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endParaRPr>
            </a:p>
          </p:txBody>
        </p:sp>
        <p:cxnSp>
          <p:nvCxnSpPr>
            <p:cNvPr id="7" name="Straight Arrow Connector 6"/>
            <p:cNvCxnSpPr>
              <a:stCxn id="3" idx="1"/>
            </p:cNvCxnSpPr>
            <p:nvPr/>
          </p:nvCxnSpPr>
          <p:spPr bwMode="auto">
            <a:xfrm flipH="1">
              <a:off x="1828800" y="3227189"/>
              <a:ext cx="990600" cy="0"/>
            </a:xfrm>
            <a:prstGeom prst="straightConnector1">
              <a:avLst/>
            </a:prstGeom>
            <a:solidFill>
              <a:srgbClr val="FFFECF"/>
            </a:solidFill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</p:cxnSp>
      </p:grpSp>
      <p:grpSp>
        <p:nvGrpSpPr>
          <p:cNvPr id="8" name="Group 7"/>
          <p:cNvGrpSpPr/>
          <p:nvPr/>
        </p:nvGrpSpPr>
        <p:grpSpPr>
          <a:xfrm>
            <a:off x="2209800" y="3810000"/>
            <a:ext cx="2590800" cy="510778"/>
            <a:chOff x="2324100" y="6019800"/>
            <a:chExt cx="2590800" cy="510778"/>
          </a:xfrm>
        </p:grpSpPr>
        <p:sp>
          <p:nvSpPr>
            <p:cNvPr id="5" name="Rounded Rectangle 4"/>
            <p:cNvSpPr/>
            <p:nvPr/>
          </p:nvSpPr>
          <p:spPr bwMode="auto">
            <a:xfrm>
              <a:off x="2933700" y="6019800"/>
              <a:ext cx="1981200" cy="510778"/>
            </a:xfrm>
            <a:prstGeom prst="roundRect">
              <a:avLst/>
            </a:prstGeom>
            <a:solidFill>
              <a:srgbClr val="FFFECF"/>
            </a:solidFill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rPr>
                <a:t>To create a new</a:t>
              </a:r>
              <a:r>
                <a:rPr kumimoji="0" lang="en-US" sz="1200" i="0" u="none" strike="noStrike" cap="none" normalizeH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rPr>
                <a:t> a</a:t>
              </a:r>
              <a:r>
                <a:rPr kumimoji="0" lang="en-US" sz="1200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rPr>
                <a:t>ccount, click here.</a:t>
              </a:r>
            </a:p>
          </p:txBody>
        </p:sp>
        <p:cxnSp>
          <p:nvCxnSpPr>
            <p:cNvPr id="9" name="Straight Arrow Connector 8"/>
            <p:cNvCxnSpPr>
              <a:stCxn id="5" idx="1"/>
            </p:cNvCxnSpPr>
            <p:nvPr/>
          </p:nvCxnSpPr>
          <p:spPr bwMode="auto">
            <a:xfrm flipH="1">
              <a:off x="2324100" y="6275189"/>
              <a:ext cx="609600" cy="0"/>
            </a:xfrm>
            <a:prstGeom prst="straightConnector1">
              <a:avLst/>
            </a:prstGeom>
            <a:solidFill>
              <a:srgbClr val="FFFECF"/>
            </a:solidFill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</p:cxnSp>
      </p:grp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9B53E0-354A-45DE-B7B8-6363F0C9407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5495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Beginning an Application for a Basic Registration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3" y="1960716"/>
            <a:ext cx="8002587" cy="3804930"/>
          </a:xfrm>
        </p:spPr>
      </p:pic>
      <p:grpSp>
        <p:nvGrpSpPr>
          <p:cNvPr id="10" name="Group 9"/>
          <p:cNvGrpSpPr/>
          <p:nvPr/>
        </p:nvGrpSpPr>
        <p:grpSpPr>
          <a:xfrm>
            <a:off x="1524000" y="3171420"/>
            <a:ext cx="3505200" cy="510778"/>
            <a:chOff x="1524000" y="3171420"/>
            <a:chExt cx="3505200" cy="510778"/>
          </a:xfrm>
        </p:grpSpPr>
        <p:sp>
          <p:nvSpPr>
            <p:cNvPr id="3" name="Rounded Rectangle 2"/>
            <p:cNvSpPr/>
            <p:nvPr/>
          </p:nvSpPr>
          <p:spPr bwMode="auto">
            <a:xfrm>
              <a:off x="2743200" y="3171420"/>
              <a:ext cx="2286000" cy="510778"/>
            </a:xfrm>
            <a:prstGeom prst="roundRect">
              <a:avLst/>
            </a:prstGeom>
            <a:solidFill>
              <a:srgbClr val="FFFECF"/>
            </a:solidFill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rPr>
                <a:t>Click “Register a</a:t>
              </a:r>
              <a:r>
                <a:rPr kumimoji="0" lang="en-US" sz="1200" i="0" u="none" strike="noStrike" cap="none" normalizeH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rPr>
                <a:t> New Claim” to begin your application.</a:t>
              </a:r>
              <a:endParaRPr kumimoji="0" lang="en-US" sz="120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endParaRPr>
            </a:p>
          </p:txBody>
        </p:sp>
        <p:cxnSp>
          <p:nvCxnSpPr>
            <p:cNvPr id="9" name="Straight Arrow Connector 8"/>
            <p:cNvCxnSpPr>
              <a:stCxn id="3" idx="1"/>
            </p:cNvCxnSpPr>
            <p:nvPr/>
          </p:nvCxnSpPr>
          <p:spPr bwMode="auto">
            <a:xfrm flipH="1">
              <a:off x="1524000" y="3426809"/>
              <a:ext cx="1219200" cy="0"/>
            </a:xfrm>
            <a:prstGeom prst="straightConnector1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</p:cxnSp>
      </p:grp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9B53E0-354A-45DE-B7B8-6363F0C9407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7117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Choosing the Correct Application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057400"/>
            <a:ext cx="8002587" cy="3572023"/>
          </a:xfrm>
        </p:spPr>
      </p:pic>
      <p:grpSp>
        <p:nvGrpSpPr>
          <p:cNvPr id="17" name="Group 16"/>
          <p:cNvGrpSpPr/>
          <p:nvPr/>
        </p:nvGrpSpPr>
        <p:grpSpPr>
          <a:xfrm>
            <a:off x="4495800" y="3420705"/>
            <a:ext cx="4038600" cy="715089"/>
            <a:chOff x="4495800" y="3420705"/>
            <a:chExt cx="4038600" cy="715089"/>
          </a:xfrm>
        </p:grpSpPr>
        <p:cxnSp>
          <p:nvCxnSpPr>
            <p:cNvPr id="7" name="Straight Arrow Connector 6"/>
            <p:cNvCxnSpPr>
              <a:stCxn id="5" idx="1"/>
            </p:cNvCxnSpPr>
            <p:nvPr/>
          </p:nvCxnSpPr>
          <p:spPr bwMode="auto">
            <a:xfrm flipH="1" flipV="1">
              <a:off x="4495800" y="3778249"/>
              <a:ext cx="685800" cy="1"/>
            </a:xfrm>
            <a:prstGeom prst="straightConnector1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</p:cxnSp>
        <p:sp>
          <p:nvSpPr>
            <p:cNvPr id="5" name="Rounded Rectangle 4"/>
            <p:cNvSpPr/>
            <p:nvPr/>
          </p:nvSpPr>
          <p:spPr bwMode="auto">
            <a:xfrm>
              <a:off x="5181600" y="3420705"/>
              <a:ext cx="3352800" cy="715089"/>
            </a:xfrm>
            <a:prstGeom prst="roundRect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chemeClr val="bg2"/>
                  </a:solidFill>
                </a:rPr>
                <a:t>Click “Yes” or “No” for these 3 statements to determine which application is appropriate for registering your </a:t>
              </a:r>
              <a:r>
                <a:rPr lang="en-US" sz="1200" dirty="0" smtClean="0">
                  <a:solidFill>
                    <a:schemeClr val="bg2"/>
                  </a:solidFill>
                </a:rPr>
                <a:t>work.</a:t>
              </a:r>
              <a:endPara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endParaRPr>
            </a:p>
          </p:txBody>
        </p:sp>
        <p:cxnSp>
          <p:nvCxnSpPr>
            <p:cNvPr id="12" name="Straight Arrow Connector 11"/>
            <p:cNvCxnSpPr>
              <a:stCxn id="5" idx="1"/>
            </p:cNvCxnSpPr>
            <p:nvPr/>
          </p:nvCxnSpPr>
          <p:spPr bwMode="auto">
            <a:xfrm flipH="1" flipV="1">
              <a:off x="4495800" y="3420705"/>
              <a:ext cx="685800" cy="357545"/>
            </a:xfrm>
            <a:prstGeom prst="straightConnector1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</p:cxnSp>
        <p:cxnSp>
          <p:nvCxnSpPr>
            <p:cNvPr id="14" name="Straight Arrow Connector 13"/>
            <p:cNvCxnSpPr>
              <a:stCxn id="5" idx="1"/>
            </p:cNvCxnSpPr>
            <p:nvPr/>
          </p:nvCxnSpPr>
          <p:spPr bwMode="auto">
            <a:xfrm flipH="1">
              <a:off x="4572000" y="3778250"/>
              <a:ext cx="609600" cy="357544"/>
            </a:xfrm>
            <a:prstGeom prst="straightConnector1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</p:cxnSp>
      </p:grp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9B53E0-354A-45DE-B7B8-6363F0C9407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8394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Beginning your application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015729"/>
            <a:ext cx="8002587" cy="3657599"/>
          </a:xfrm>
        </p:spPr>
      </p:pic>
      <p:sp>
        <p:nvSpPr>
          <p:cNvPr id="5" name="Rounded Rectangle 4"/>
          <p:cNvSpPr/>
          <p:nvPr/>
        </p:nvSpPr>
        <p:spPr bwMode="auto">
          <a:xfrm>
            <a:off x="1447800" y="3009900"/>
            <a:ext cx="3733800" cy="510778"/>
          </a:xfrm>
          <a:prstGeom prst="roundRect">
            <a:avLst/>
          </a:prstGeom>
          <a:solidFill>
            <a:srgbClr val="FFFEC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“No” for </a:t>
            </a:r>
            <a:r>
              <a:rPr kumimoji="0" lang="en-US" sz="1200" i="0" u="sng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any</a:t>
            </a:r>
            <a:r>
              <a:rPr kumimoji="0" lang="en-US" sz="120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 of</a:t>
            </a:r>
            <a:r>
              <a:rPr kumimoji="0" lang="en-US" sz="1200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 these questions indicates your work must be registered on the Standard Application.</a:t>
            </a:r>
            <a:endParaRPr kumimoji="0" lang="en-US" sz="120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47932" y="4876800"/>
            <a:ext cx="1981200" cy="967978"/>
            <a:chOff x="805132" y="6400800"/>
            <a:chExt cx="1981200" cy="967978"/>
          </a:xfrm>
        </p:grpSpPr>
        <p:sp>
          <p:nvSpPr>
            <p:cNvPr id="8" name="Rounded Rectangle 7"/>
            <p:cNvSpPr/>
            <p:nvPr/>
          </p:nvSpPr>
          <p:spPr bwMode="auto">
            <a:xfrm>
              <a:off x="805132" y="6858000"/>
              <a:ext cx="1981200" cy="510778"/>
            </a:xfrm>
            <a:prstGeom prst="roundRect">
              <a:avLst/>
            </a:prstGeom>
            <a:solidFill>
              <a:srgbClr val="FFFECF"/>
            </a:solidFill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vi-VN" sz="1200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rPr>
                <a:t>Click here to begin your Standard</a:t>
              </a:r>
              <a:r>
                <a:rPr kumimoji="0" lang="vi-VN" sz="1200" i="0" u="none" strike="noStrike" cap="none" normalizeH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rPr>
                <a:t> Application. </a:t>
              </a:r>
              <a:endParaRPr kumimoji="0" lang="en-US" sz="120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endParaRPr>
            </a:p>
          </p:txBody>
        </p:sp>
        <p:cxnSp>
          <p:nvCxnSpPr>
            <p:cNvPr id="10" name="Straight Arrow Connector 9"/>
            <p:cNvCxnSpPr>
              <a:stCxn id="8" idx="0"/>
            </p:cNvCxnSpPr>
            <p:nvPr/>
          </p:nvCxnSpPr>
          <p:spPr bwMode="auto">
            <a:xfrm flipV="1">
              <a:off x="1795732" y="6400800"/>
              <a:ext cx="0" cy="457200"/>
            </a:xfrm>
            <a:prstGeom prst="straightConnector1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</p:cxnSp>
      </p:grpSp>
      <p:sp>
        <p:nvSpPr>
          <p:cNvPr id="9" name="Rounded Rectangle 8"/>
          <p:cNvSpPr/>
          <p:nvPr/>
        </p:nvSpPr>
        <p:spPr bwMode="auto">
          <a:xfrm>
            <a:off x="5257800" y="3622833"/>
            <a:ext cx="3200400" cy="1736646"/>
          </a:xfrm>
          <a:prstGeom prst="roundRect">
            <a:avLst/>
          </a:prstGeom>
          <a:solidFill>
            <a:srgbClr val="FFFEC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 smtClean="0">
                <a:solidFill>
                  <a:schemeClr val="bg2"/>
                </a:solidFill>
              </a:rPr>
              <a:t>The remainder of this tutorial demonstrates the Standard Application.</a:t>
            </a:r>
          </a:p>
          <a:p>
            <a:endParaRPr lang="en-US" sz="1200" dirty="0">
              <a:solidFill>
                <a:schemeClr val="bg2"/>
              </a:solidFill>
            </a:endParaRPr>
          </a:p>
          <a:p>
            <a:r>
              <a:rPr lang="en-US" sz="1200" dirty="0" smtClean="0">
                <a:solidFill>
                  <a:schemeClr val="bg2"/>
                </a:solidFill>
              </a:rPr>
              <a:t>If can answer yes to </a:t>
            </a:r>
            <a:r>
              <a:rPr lang="en-US" sz="1200" u="sng" dirty="0">
                <a:solidFill>
                  <a:schemeClr val="bg2"/>
                </a:solidFill>
              </a:rPr>
              <a:t>a</a:t>
            </a:r>
            <a:r>
              <a:rPr lang="vi-VN" sz="1200" u="sng" dirty="0">
                <a:solidFill>
                  <a:schemeClr val="bg2"/>
                </a:solidFill>
              </a:rPr>
              <a:t>ll</a:t>
            </a:r>
            <a:r>
              <a:rPr lang="en-US" sz="1200" u="sng" dirty="0">
                <a:solidFill>
                  <a:schemeClr val="bg2"/>
                </a:solidFill>
              </a:rPr>
              <a:t> three questions </a:t>
            </a:r>
            <a:r>
              <a:rPr lang="en-US" sz="1200" u="sng" dirty="0" smtClean="0">
                <a:solidFill>
                  <a:schemeClr val="bg2"/>
                </a:solidFill>
              </a:rPr>
              <a:t> </a:t>
            </a:r>
            <a:r>
              <a:rPr lang="en-US" sz="1200" dirty="0" smtClean="0">
                <a:solidFill>
                  <a:schemeClr val="bg2"/>
                </a:solidFill>
              </a:rPr>
              <a:t>and you think the Single Application may be appropriate for your work, please review the Single Application version of this tutorial at </a:t>
            </a:r>
            <a:r>
              <a:rPr lang="en-US" sz="1200" dirty="0" smtClean="0">
                <a:solidFill>
                  <a:schemeClr val="bg1">
                    <a:lumMod val="60000"/>
                    <a:lumOff val="40000"/>
                  </a:schemeClr>
                </a:solidFill>
                <a:hlinkClick r:id="rId3"/>
              </a:rPr>
              <a:t>http://copyright.gov/eco/</a:t>
            </a:r>
            <a:r>
              <a:rPr lang="en-US" sz="1200" dirty="0" smtClean="0">
                <a:solidFill>
                  <a:schemeClr val="bg2"/>
                </a:solidFill>
              </a:rPr>
              <a:t>.</a:t>
            </a:r>
            <a:endParaRPr lang="en-US" sz="1200" dirty="0">
              <a:solidFill>
                <a:schemeClr val="bg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9B53E0-354A-45DE-B7B8-6363F0C9407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41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theme/theme1.xml><?xml version="1.0" encoding="utf-8"?>
<a:theme xmlns:a="http://schemas.openxmlformats.org/drawingml/2006/main" name="Stream">
  <a:themeElements>
    <a:clrScheme name="Hyperlink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2870FF"/>
      </a:hlink>
      <a:folHlink>
        <a:srgbClr val="FFFFCC"/>
      </a:folHlink>
    </a:clrScheme>
    <a:fontScheme name="Stream">
      <a:majorFont>
        <a:latin typeface="Arial Black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ECF"/>
        </a:solidFill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>
              <a:alpha val="50000"/>
            </a:schemeClr>
          </a:outerShdw>
        </a:effectLst>
      </a:spPr>
      <a:bodyPr vert="horz" wrap="square" lIns="91440" tIns="45720" rIns="91440" bIns="45720" numCol="1" rtlCol="0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400" b="1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solidFill>
          <a:srgbClr val="FFFECF"/>
        </a:solidFill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arrow"/>
        </a:ln>
        <a:effectLst>
          <a:outerShdw dist="35921" dir="2700000" algn="ctr" rotWithShape="0">
            <a:schemeClr val="bg2">
              <a:alpha val="50000"/>
            </a:schemeClr>
          </a:outerShdw>
        </a:effectLst>
      </a:spPr>
      <a:bodyPr/>
      <a:lstStyle/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11265</TotalTime>
  <Words>2116</Words>
  <Application>Microsoft Office PowerPoint</Application>
  <PresentationFormat>On-screen Show (4:3)</PresentationFormat>
  <Paragraphs>265</Paragraphs>
  <Slides>53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Stream</vt:lpstr>
      <vt:lpstr>Welcome to the eCO (electronic Copyright Office) Standard Application Tutorial</vt:lpstr>
      <vt:lpstr>PowerPoint Presentation</vt:lpstr>
      <vt:lpstr>Which claims can be filed online…</vt:lpstr>
      <vt:lpstr>Which claims can be filed online…</vt:lpstr>
      <vt:lpstr>Before you begin…</vt:lpstr>
      <vt:lpstr>Logging in to Register a Work</vt:lpstr>
      <vt:lpstr>Beginning an Application for a Basic Registration</vt:lpstr>
      <vt:lpstr>Choosing the Correct Application </vt:lpstr>
      <vt:lpstr>Beginning your application </vt:lpstr>
      <vt:lpstr>Selecting the Type of Work</vt:lpstr>
      <vt:lpstr>Selecting the Type of Work</vt:lpstr>
      <vt:lpstr>Entering the Title of the Work</vt:lpstr>
      <vt:lpstr>Entering the Title of the Work</vt:lpstr>
      <vt:lpstr>Entering the Title of the Work</vt:lpstr>
      <vt:lpstr>Adding Additional Titles</vt:lpstr>
      <vt:lpstr>Selecting Publication Status</vt:lpstr>
      <vt:lpstr>For Unpublished Works</vt:lpstr>
      <vt:lpstr>For Published Works</vt:lpstr>
      <vt:lpstr>Entering Author Information</vt:lpstr>
      <vt:lpstr>Naming the Author of the Work</vt:lpstr>
      <vt:lpstr>Describing the Author’s Contribution</vt:lpstr>
      <vt:lpstr>Adding Another Author</vt:lpstr>
      <vt:lpstr>Entering Claimant Information</vt:lpstr>
      <vt:lpstr>Naming the Claimant</vt:lpstr>
      <vt:lpstr>Adding Another Claimant</vt:lpstr>
      <vt:lpstr>Identifying Preexisting Material</vt:lpstr>
      <vt:lpstr>Rights and Permissions Contact</vt:lpstr>
      <vt:lpstr>Correspondent Contact</vt:lpstr>
      <vt:lpstr>Certificate Mailing Address</vt:lpstr>
      <vt:lpstr>Requesting Expedited Processing</vt:lpstr>
      <vt:lpstr>Certifying the Application </vt:lpstr>
      <vt:lpstr>Reviewing the Application</vt:lpstr>
      <vt:lpstr>Additional Service or Checkout </vt:lpstr>
      <vt:lpstr>Selecting Payment Method</vt:lpstr>
      <vt:lpstr>Pay.gov: Electronic Funds Transfer</vt:lpstr>
      <vt:lpstr>Pay.gov: Credit or Debit Card</vt:lpstr>
      <vt:lpstr>Pay.gov: Authorizing the Payment</vt:lpstr>
      <vt:lpstr>Paying with a Copyright Office Deposit Account</vt:lpstr>
      <vt:lpstr>Paying with a Copyright Office Deposit Account</vt:lpstr>
      <vt:lpstr>Paying with a Copyright Office Deposit Account</vt:lpstr>
      <vt:lpstr>Submission Confirmation </vt:lpstr>
      <vt:lpstr>Sending a Copy of Your Work</vt:lpstr>
      <vt:lpstr>Uploading a Copy of Your Work</vt:lpstr>
      <vt:lpstr>Selecting Files to Upload </vt:lpstr>
      <vt:lpstr>Uploading the Selected Files </vt:lpstr>
      <vt:lpstr>Confirming Submission Completeness </vt:lpstr>
      <vt:lpstr>Upload Completed</vt:lpstr>
      <vt:lpstr>Mailing a Copy of Your Work </vt:lpstr>
      <vt:lpstr>Mailing a Copy of Your Work </vt:lpstr>
      <vt:lpstr>Printing a Shipping Slip</vt:lpstr>
      <vt:lpstr>Claim Submission Completed</vt:lpstr>
      <vt:lpstr>Reviewing submitted applications</vt:lpstr>
      <vt:lpstr>Questions?</vt:lpstr>
    </vt:vector>
  </TitlesOfParts>
  <Company>The Library Of Congress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Oswald Stephen</dc:creator>
  <cp:lastModifiedBy>Oswald Stephen</cp:lastModifiedBy>
  <cp:revision>309</cp:revision>
  <cp:lastPrinted>2014-12-08T22:09:15Z</cp:lastPrinted>
  <dcterms:created xsi:type="dcterms:W3CDTF">2014-06-05T18:18:17Z</dcterms:created>
  <dcterms:modified xsi:type="dcterms:W3CDTF">2015-02-02T20:53:26Z</dcterms:modified>
</cp:coreProperties>
</file>